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3EECD5-DC41-4C7E-A74F-0DAECEBCA0B4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B1350C-8E4A-440A-8929-7B73E39D1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.wikimedia.org/wikipedia/commons/thumb/f/f2/Axial_skeleton_diagram_blank.svg/418px-Axial_skeleton_diagram_blank.svg.png&amp;imgrefurl=http://commons.wikimedia.org/wiki/File:Axial_skeleton_diagram_blank.svg&amp;usg=__B-H8uUKvw5-Eib0nf2QPuYEKbLU=&amp;h=599&amp;w=418&amp;sz=152&amp;hl=en&amp;start=2&amp;zoom=1&amp;um=1&amp;itbs=1&amp;tbnid=Io9_bxVY8Gu50M:&amp;tbnh=135&amp;tbnw=94&amp;prev=/images?q=axial+skeleton&amp;um=1&amp;hl=en&amp;safe=vss&amp;sa=N&amp;rls=com.microsoft:en-us:IE-SearchBox&amp;tbs=isch: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imgres?imgurl=http://www.besthealth.com/besthealth/bodyguide/reftext/images/Axial_AppendicularSkel.jpg&amp;imgrefurl=http://www.besthealth.com/besthealth/bodyguide/reftext/html/skel_sys_fin.html&amp;usg=__nHpR6_eYjbhFAPkJQFh2Q7LukI4=&amp;h=320&amp;w=400&amp;sz=13&amp;hl=en&amp;start=6&amp;zoom=1&amp;um=1&amp;itbs=1&amp;tbnid=i_uniPY04sE5hM:&amp;tbnh=99&amp;tbnw=124&amp;prev=/images?q=axial+skeleton&amp;um=1&amp;hl=en&amp;safe=vss&amp;sa=N&amp;rls=com.microsoft:en-us:IE-SearchBox&amp;tbs=isch: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imgurl=http://faculty.ksu.edu.sa/75719/Pictures%20Library/Musclo-skeletal%20system/The%20thoracic%20cage.%20Anterior%20view.jpg&amp;imgrefurl=http://faculty.ksu.edu.sa/75719/Pictures%20Library/Forms/DispForm.aspx?ID=111&amp;RootFolder=/75719/Pictures%20Library/Musclo-skeletal%20system&amp;usg=__97jpzl7PNf6HB4rHjIVLCHwH4Hk=&amp;h=937&amp;w=1029&amp;sz=151&amp;hl=en&amp;start=3&amp;zoom=1&amp;um=1&amp;itbs=1&amp;tbnid=fRmlDybEyHM3oM:&amp;tbnh=137&amp;tbnw=150&amp;prev=/images?q=Thoracic+cage&amp;um=1&amp;hl=en&amp;safe=vss&amp;rls=com.microsoft:en-us:IE-SearchBox&amp;tbs=isch: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shockfamily.net/skeleton/BALLSOCK.MOV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4572000" cy="1527175"/>
          </a:xfrm>
        </p:spPr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4572000" cy="1752600"/>
          </a:xfrm>
        </p:spPr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  <p:pic>
        <p:nvPicPr>
          <p:cNvPr id="17410" name="Picture 2" descr="http://www.skeletal-system.info/female-skeletal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Growth and Development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Endochondral</a:t>
            </a:r>
            <a:r>
              <a:rPr lang="en-US" dirty="0" smtClean="0"/>
              <a:t> Bones</a:t>
            </a:r>
          </a:p>
          <a:p>
            <a:pPr lvl="1"/>
            <a:r>
              <a:rPr lang="en-US" dirty="0" smtClean="0"/>
              <a:t>Developed first as hyaline cartilage to be later replaced by bone tissue</a:t>
            </a:r>
          </a:p>
          <a:p>
            <a:pPr lvl="1"/>
            <a:r>
              <a:rPr lang="en-US" dirty="0" smtClean="0"/>
              <a:t>Primary Ossification (creation of new bone tissue) center appears in the </a:t>
            </a:r>
            <a:r>
              <a:rPr lang="en-US" dirty="0" err="1" smtClean="0"/>
              <a:t>diaphysis</a:t>
            </a:r>
            <a:r>
              <a:rPr lang="en-US" dirty="0" smtClean="0"/>
              <a:t>, Secondary Oss. In epiphysis.</a:t>
            </a:r>
          </a:p>
          <a:p>
            <a:pPr lvl="1"/>
            <a:endParaRPr lang="en-US" dirty="0"/>
          </a:p>
        </p:txBody>
      </p:sp>
      <p:sp>
        <p:nvSpPr>
          <p:cNvPr id="7170" name="AutoShape 2" descr="data:image/jpg;base64,/9j/4AAQSkZJRgABAQAAAQABAAD/2wBDAAkGBwgHBgkIBwgKCgkLDRYPDQwMDRsUFRAWIB0iIiAdHx8kKDQsJCYxJx8fLT0tMTU3Ojo6Iys/RD84QzQ5Ojf/2wBDAQoKCg0MDRoPDxo3JR8lNzc3Nzc3Nzc3Nzc3Nzc3Nzc3Nzc3Nzc3Nzc3Nzc3Nzc3Nzc3Nzc3Nzc3Nzc3Nzc3Nzf/wAARCACRAQADASIAAhEBAxEB/8QAGwAAAgIDAQAAAAAAAAAAAAAAAAUEBgECAwf/xABNEAABAwMCAgUHBwcKBQUBAAABAgMRAAQFEiExQQYTIlFhFBVVcYGR0jI0c3ShscMjNTZCUsHRBxYlM2KjsrPh8CRTcpKiJkNjgoPC/8QAGgEBAQADAQEAAAAAAAAAAAAAAAUBAgMEBv/EACwRAAIDAAEDAgQFBQAAAAAAAAABAgMRBBIhMQVBE1FhcRQiMjPBIzSBobH/2gAMAwEAAhEDEQA/APTn3Xlv3zi7+8bDdylhpi3CO0SEwBqHGVczXNVwyiUrzeSDoAloNJKxIO0BHgfdXUqtkIy/ljRdaVepGhKZJOluPtjflFRhfYFnW41Y6XVpgp6sJJ2mDJ2gK+0xJFAbovLZTZc8/wB+BpKtOlEkAmSIQe4n1b1sLm2lQ/nFfSnjKURtM76OEAk9w3rWxt8FnEPt2dsEANhKnG+wqCSYHPn9sd9OlYqyKUpNq1CTI24bzQC5lKHrg27WevlPBOopARsOW+iK6Xtq5Z2j107lsgUMoK1BPVzA327NTbfFWVs6HWLVtDgntcxPHfxrbKKYTYP+Wo6y3KdLiAJ1JO0RQCMXVuk6H89fsOBRSpt0NgpI2gkJju58CO+jyu10qV/OK9CEJ1KXpRAG8k9jYCOPDcd4rkq/6OgrCbJKnWkkKluSAJcMnwKCZ74iZrD950eQHGTZadRJc0oCYBJk8d/lEwJ49+1ASFXFulfVrz1+lfcUJkHfiNEg7EQYmpttZOXLQeZzOQUhXAw2PA7FE8aWeXdH1WQDTKlApUkBtBKwAkknjOwKt/dVgxQYRj2kWwWGkiAHDKuJmfGZoBQ7LVy4yrK5MhuAtwJbKUqIkD5MkmRwHMVzF1aqUEp6Q36iYCdKEnUTyH5Pf2V0zF/hrfIFN9bguFGlTunhw27+Chv7JnaobmU6OvNJbDCoCkr0hBTEHf3HUCO9KhxoCQq5tg044jPZFwNJ1KDTaVGNMzARzHDv5Vup5hDjiHM9foLayhWpCQJHEzo4DmeFRxd9H2yvRYQpS1JUhLfFUQobHfkO7famFkMTlLi4DdqFLBS4srSYUTIn3pII8OdAcbUs3TqWbfP3ynCkqCSlAMD1oqY5jn0IUo5i/ISCTAbJ/wANSmcbaM3AuW7ZpD4SU9YB2o7prtcKbRbuKe/qwglc8IjegK2xe2zrSF+fr9JVJSiG1KMEiAEpMkwdhvse411W/btqUlfSG9BEg9lO0TJ+R3gjxIjjUZd90cChrtIWEhOpSO12lQe1PfAmeexrdvKYVQuOssw0N1L1QdQ3g8eZBge8CgN0XdqU75+/SZiFoSCPl8ZRt/Vr9UGaYMWDr7SHWc1frbWJSR1e4/7KTN3PR1TToFmW0OogrQJKkEEatj/bI7+0fE1Zsa809aNFhCm0JBQEKEFOkxEeEUBG813Hpe//ALv4ajX1s7aNpKsrk1rWoIQhsNalKPISkDv4mntLc45aot203rBeaccCY7juQeXCORmgFS7m3bALudyCFEbo6tJI4zsEHgQRtwIisi5tSQP5xXhkkA6UiYn+x4GDzggVqMngW0qdTbQkwSvq4AmNPqmR6t5jep1ph8PcWrL7Nm2tCgXGysGe2P4HhyoDWztl3fWFrMZGG16DqQhO8A80eNSPNdx6Xv8A+7+GpltatWqSGWwgEyQnntE+4V3kUAs813Hpe/8A7v4aPNdx6Xv/AO7+GmRUKAoESCCKaBb5ruPS9/8A3fw0ea7j0vf/AN38NS7m9t7b+ucCfDifdWba8YuUa2HNQHHbceysKSbze5nH5IZxdxH54v8A+7+GoiV3OPz9paqvX7lm4ZWopeCeyUlO4gDvNPQQaQ5P9K8T9A996KyYJeKSFXWVCgCPLJg/RoqcbZkjdpsyRMoG8cKhYf53lfrf4aKZmgIGEdNxZl1aG0r651J0JiQlxSR9gFMKV9HPzcfrFx/nLppQBXK4t27lpTT6ErbV8pKhIPrrrRQHEWzI3DSJIAJ0jcCoGDSm6xVrcPNtqdWglStCRO5PIU1pX0Z/MNl9H+80BOFowODLY20zoHDurqlISIAA9VZrFAKsqAMnjE6U6XnVoclIOtIbWoA+AIB9lMPJ2tiGm5E76RzMn7d6X5X864b6dz/JXTUGgI7djbNFRat2klZBUQkbkcKyxZW7Fw6+00EuPRrUOccPvPvrvWaAK5XLgaZccKSoJSSUgSTXWtVbmKArbWatV3CGW8YVEhBlISUgGOB5gTt3wY4VtjswxkH22XMb1a9ILilJGlHZk7mPV4791WAkJ3n7a1lC0/KCkKEHeQRQaaJYYWlCkNNFOxSQkd2xHsNd0oCT2QAO4Ui6JXDYx7mPDiVrx7yrYAKnsJ3Qf+wpp9NABrm6227AdQlUGQFCd++tyeVVzKZJWPzLzTr2lp2yC2kKntLSpWoJ8dMSPVWJPFptCPU8RKsn2385f2iQ0pllllekIAhS1O6t43nSmt8p0gxeFCW724Q0dhp4R/CvOugN9feUZTKXKyh2/DL7aVbjq5dA9QGmKa5bB47pAr+k20uOEkNviQpKj4jj7a875VcZqDfdnf8ACyTe+EXywv7e/YS/auBaFCQQQakLKtB0xPKeE15z0AxGZtsO7YP6rQh4oCiCD1YVupHdMbHhxr0cDaDXeLbXc53VqubinpTcr0kccwVisJ0PXbKVr0GIniB7Z9laYzOv4+0DDwTqUnUlJmUz4fuqXnMDbWjQu7VK4Qsq6pS1KQkqP6onbcnbxqhP5dN7nDih1qCUalvoVoWDyjbjH8OdQuVK6PIbTzP+Fbi1VW04l9yzvXa711QeWSpwQFHcA8vZWOj4vsxiC3bkN+WNCXCs6kNK4mBzjhw41HZSLPF35yg0XibR5y1dSNKLkJQdweShG6O7cSOF7wmMaxeLtrNpIHVNIQojmUpA/dXp4XFsU/izZ5uTyIZ8OCJyRAgcqRZP9K8T9A996KfxApBk/wBK8T9A996KrE0mYf53lfrf4aKZmlmH+d5X63+Gip1w+3btKdeUEoTxJoNIPRz83H6xcf5y6aVWMBltOMSryV6FPvqJMDi8vhvVit3kXDQcaVKTWWmjCaZ1oopdf5RNo6G0tLdVxVpIgUS0N4MZpX0Z/MNl9H+81Hayl0twEtI0k8BO1duiytWAsVd7f7zRrAno2qPfPrtrZx5DS3ihJV1aI1Kjunaa71qqDM1gyJb28YfvcG+lxOh1xakTtILKzwrtfZ6zslpDziEJUrSFrWEgnuE8aqHSTF3VxmOj7WPuVWlh5W4SWlflAoIWdKdtkkBQ7t+FNelHRGw6TMsouy62thRU240oSmeRBEEf7mtVNNajr0R60pPsWm1uUXKAtEjvBFd5qsYLE3GDx6LGxuk3S25g3JiATPLl3bVYLRLyGUC5eS67HaUlOkH1CkZdS01nCMX+V6iRWqiOfdW1aqiRNbGhQelvSG9xGCfYf6zy5bymmIAPXajKSI5BJE+qKm2TeTOIt7VxwNlTQLiAmCFFMqHv5V1zaP6UUpxtouNDUw6toKU2SmCUz6qoGO6X3JznkYdVcobQltTi+yFLmVKKRw7hHdXg/G9M3i3CnDhu+tdPZ+TZprpF0Z6Sodv1ouLS6WlHWNp0BJB0g+BEjY8dq9davmkm2aeWEvvghKOaiBJ91JMY0nJlxq4bLraSlUrGoJV7edObLFW1rdOXKA4t5Y063XCshPHSCeAnkK9HHtdsOr2PNyFBNRzGvP1JwMio19bJurdbRjcc+B8D4HhUqKwQJ4V2a1HlTw8i6RZROIuL9aGkNhFtbtNMI2SDLyUpHcBFWTojaec7dh66MjqkuOBMgKURt7BVF/lCYef6RMBSSGHlpSFHgSFOT/i+2r9aXisbh7tdqAHShpq3BEjWo6U+vc/ZUOFcZ3R33/gv2pw4qUfLLk0y23OhMTua6bVytkKbZbQt1TqkpALigAVHvMbb11NXSBmCzpFHmpwHgVIH/kK8a6MtdZ0qyFwsHW26tInbedo9g+2vZOkM+biP/kR/iFeR9GywOkmUccdS2nrVqRKoSTJSTHtj2+NRub3ta+iLvpbymbL+4ny83dqthD1pjmWQllxGpLj5Ac1GN+yNPDvPKprHSC8KFDzepa2zpWUgjeJAIAI7WwEE8ZMbVjF2l09iMo81rt7m/W6tnWNKm+wG257jCEnwmuptc8VEIvEtjcjZBPBUA9njOmTzHCIJNatZBIjWv8xyvOk79ktKLiwAWUFYQHTqUIUdhp8ADw3VtPPpflR6UYcrAB8nekAzBlHOmGLYvUtuHJraddLitBQkQEcqg5L9K8T9A996K3OZMxHzvK/W/wANFa5tZ6yzQfkFwqUPFKSRW2H+d5X63+GitekKYs0PcC24DPgdv31mHk1l4K/i0OMWSUvKIWpTiiBP6zilD7CKsmDCvJFqUZ1OKM0ibITKNStjBA5bVYMJHm1qPGfXNdbPBzr8k48KTugOvvGRrSsp4cKcGk1zLeXUgb9a3q3/AGhtyryW2OGNHphDq1HVtn8oOHygeHKuXQ8f+nbFX7TZP2mtbh4ot3FApBAgQdwT+/emzCdLSEjglIFYhY5yaZhwUV2OtYNZFFdjUouTcXb9Ice3pB03ylcP2mXP41Ia6UW7+Qesrdet1pKXCJ2IPAgzvU7ON9Vk2nBEOIgzw2P+pry3obcOvdK8stwaNWpsJCYCAkwBA4bCodk5w64p+CzRx4XRc2vY9lxmhu2bceWkPXJ1GTGpREwO/Ye4UwFU8uF7pHg25lNu2lUEzCltvfbCPdVwT31Xp/QvsSrVkjasGs1g11OZXelLOtTRg9ttaDBIMRNeK9CWf6XecVI0q3JJkEnh9le49JwC0x4rMiOI0mvE+h4bVnFNEOpCluFISshMgzG3hPuqLyl/Usz6H0Xpcspbfsj2jDXXVLtrJllTi1tl95eoANpJIT6ySCAB3E+t+KVYGyZtrRLzSPyj6UqcWTJUQNuPLw/jTWqtCyqKINzTsYGg8aDWOddWczxb+ULSMvjSVLQQ87KkrggahJHd66vnRewtbh0PPt9atkJW0twlWlRESJPGKon8ocJy2NccIDflDoVI4AkSa9G6JJ0B1I4BtAHuqFx/3of5/k+g5ba4awsdBrNBq6fPivpBIx5j/mI++vIuhZ1ZjKqB2KlFCh3a1A/b99eu9ITGP/8A0R94rxzoh1zWQvHbW2L5HWJ0l5LYCSqZ7XHcH3VH5n7z+yLnprzjzPcmdm0jwrpI7xSazvsmt5pt/DKabVsp3yttWkeobmlttlOkCI8rxpc3QjsNESZ7Spk7QUmI5KFVofpREfktdIMn+leJ+ge+9Fau5LNNpMYxLrmmQlGoCd9p5bgevUP2TXEuvXGdwj1yyWHVWzxU0f1JKdvXwnxrYwNMP87yv1v8NFbdIQDh7qeSJHrmtcR87yv1v8NFa9IFg2jbE7uupERxA7R+wVmHlGsvAiKiVOACe39v+4qwdH1f0alJ4pUoH31XWjrUNjC5PCDJ5+FPuj21s6gCAHDHuFd7fBwr/UNjVfzbyWrxx5cdVb2jjjpKtMJ578tgafqVANU7pClNzj7oOnfIut2qQOIbUsJI9ZTrNeC6Lnkfqe2t9OslhdxeYhFw42hp11lLpb4qSrSFafGBIJ8BVgs3Q9atODcKQDPsqGNKkg6WxzjTwnjXXEoUzb9QoQG1EJP7SeINYjBxs35mOpOGE4VgqrNLs9eOWGIu7poAuNtkoBEyrkPfFeg1S14L+kjo8pt0SB2VKM+6vI+ialr6WXoFwdQfdClaPlwYk/sxXp+WTcXWRDaBpfdCWG1jbTtLix4J3/8AsR7ZtlgMfZICLe0aQlIGkhIkwInhv/rUedE7Jzl82VuPy48eHR51Eaxt2G1YpxtJ61y9/KrJkqIYdA9QAHCrUKrirVdrlMeNQLa7yUj9k9Q9NWMVR4+qtJ+UTLWnNtGawazUHM3wx1g7cada0gBCOa1Ewke0kV3Zok28Qv6SKl21QeBKid/D/WvHcKtCM05clJKhkB+UHABalNkf+YNeoZ9TmRefZZXoKGi0Fp3hR4+4x7qpY6L3lji7q2tUBYDSlofchS1KG4SEjh69zUKyfXbNou8RxrocZPuz1fDqCsdbx/ywKm0h6KXqbqxTp+SpIdR/0rAUPvp9Vfjy6q0RbVk2YNYrJ4VoVbHwrq32OZ47/KOEG+xgdALarh0K1cInnXoHRNYBWAZlpCp8KoP8oaSsWF0G9aGrpRXAnYnn4Vd+ib7SnGltmUPWydHiB/oag0SStg/qy/ytfESLbRRRV8gCnpF+bx9In768l6HIV5XdrSvsArbUOAPameHeo16x0jMWTY73Ux9p/dXlXRFw+U5Bs6SrUtYIGxBWf4fdUTnPLJNfJF70z+3me0NiW08xFbxM1q1/VI5dkVtqq1HwiC/IFA5ikOSEdKsT9A996KflQpBk/wBKsT9A996KyCZh/neV+t/horl0iZdU2w8yyp3qirUlPGCI2rrh/neV+t/hopnWU8emGtRSkJdCRqYeCuE9WZJqz4dhxi0/LJ0uKUSR3d1TtqBW87HI0hWomCJBHeKp2VZvXM9jLBpnUlC3Loq1CNKE6Uz7V/ZVzpTaoD2fvrmJ6htu2Se4xrV/iRWieG7Wgi3u0bqShXgFR99MLZKgjtp0nhxmu0UUb0JYYqFl7Ru+x71s84W0LTusGNMbg+yJqaaU5Y+XPoxSD2HE9ZdKng0D8me9REeoK5xWMNk8eoSWflDjTt6u7Ldy43pYUWgAlHEK0nmpXbI2/VH6tcrDo3dN39vkrvL5K6vEGFKlKWlJjdPVjYD7auXVoIEpSY4SK3FYcYs2Vs1uP/QjuFqXf4vWgj/jOJB3/IvU9pZlh/xuI+un/JdppWX3Oa7BSbpFbXTxsXbRAdNvcBxbcgSNKgDud9JIVHh305rVcc+6sNasN4y6XpRekV1lcZjGvMQtEJAUu5urtYlsDnp/WJM7Ce7elWPPT5xhu5uMhjk64JtHG0ggGNjA2Mcp2q0N2bWcyvlQQRjbRwlA/Vu3gfl/9KDw71SeAEvXbC2dQAppI7inY1oqa1mHSPJnFY4p/cQ9D0p8hs0jT11sF2zhSeSFKEfYnerTVf6O2zdjl81aoH/voeRJ3CVoH/8ASVVYa3UVHwcm2/JqqqvkskixyGWLtwhtPk7RhS50bLlceqBtzFWhVV/plhBm8LdWjYSl1xGnXpk8QfbwFa2JuPY3qcVL83go56XdHlNL627cAZbJ3ZMLAkwDJBJ7qbYfMYdTzDOOyLSnUqAabCSAfDfl91V66/k+fY6PZK4dcd1s2jq2222gJUGzsOJ3gSAN6bWPQu5sMmw6wpzShetSiN1gGUg8fVyqeuLmNQLFlnGacY2vx8vc9MbXrbSscFAGsqMCaw2IQkdwApX0oecZwzyWVFDj6ksBcxo1qCSr2Ak1S3FrIsY9UkhZksinI46wfShSEvanQCQdgCPtBmvN+hQi9yKFGQJISRBgKV+4J28avD6g8hpFmhKGGkBllJUBpQB3eweyl2Pwnm99bzQaT1iytZKhz/39m9fPX2q2c2vf+C9xWqqXF+5a27q7v8q3bWd11NvasNu3BShKy4pcwiSNuykkxvuK4JYzSbxaWLlCm1urJUpwLCDKSARHcVQNj3kwK16CvIdx7zxBDt26q4k7ygwlv2hCUD2VMc6O27j7zpfdBddLhCQkcY24eA34gbTvV2manBNEGcemTRGuU59m36xD4ecKkjqm1JJjswZ0Rx1yY4Rw5cGvLfP2KORUFPdXcRtB0goA27yBqPiojlTbHYRmwvPKGXnSnqi2GiewkSDsBty+/vqNk/0rxP0D33orqakzD/O8r9b/AA0U0pXh/neV+t/hoppQBRRUTKXRsrJ250a9CRtMDjG55Dfc8hNASVEbyYpZ0dGrGpued2tdzvxhaipIPqSUj2Uuu+kFssO2T6VFa2ylZYdBSAdjpVt+0ncxxPdQnpJb2qVIXbOpZb0obKCFavlCI4fq9+/KgLNWJHfUDGZFGRQ8pCChDbmgSRJ2B5cOPA7jnXPL5F2xdtG7e1VcOXDhRAJEQJnYH7YFATb26as7Zy4fVDbaSpRG59QHMnhFRcPbONMuP3QCbq5X1jon5G0BE/2QAPHc86VvZq0uVNpfsrpSErbdSezCTAKSoat4mYE7gcxXe26TWj5a6tm40urS2kwmCtUwOPckmeFAPqKwOFLc7kzjLZt1DPXFbgbAkjiCeQJ5d3OgDLfPcR9cP+S7TOqyrOWVz5M88y+FMr61uFACSkp3kjbSv2nYSRTXFZJORDykIUhDTnVjURJ7CFTHL5UR4b70AxmoeW/Nl59Av/Cag5LOIx94W3WVKaDeorSozz2iIHrJA38DUd/P2dzZLSpu46t5JQSNOoAgA7TP6w9m/DegGmFQhvD2LbYSlKbdsBKRAA0ipoqtI6R2tmli1LLyUoQESoo1AgoTEA7/ACpnhsYmmeOyzV+6W0MvNqS0l09YBASr5O4J4wfcaAjqPUdLWjPZu7FSefymlg/c6f8At8KdSDwNVzpRetWFzj7ldmu4dbU6WShzTCyjSEnbgrVHr0+zYdKbUqADLxIc6tZOlIHCSJO/GYjbiYFAWGRQYqu/zrtAsS04ULIDakkHUDG8Tw3FNMbkEX4eCGnWlMq0OJWB2VQDGxM7Eb8KAVX2PvBfPLtbpptdzcAhWrStKAgAjvO6dUA/vrhb4nLOJXryx7ClhotK4nSkT4QoL2/hUu76MNXdxcPuXDqFOrUoaAkQFJCSDI34c+G8ca643AM4y58pbfeWQhQ0qI09pWomAO/76A4HGZxxKV+dA2pSUlaSkmFDujYD7/VtWDhrtdnepydwm6DjY0AAiCklQiTsZO3dArux0mxriNS3VtcIC0gk7D9kn9pI9ZHfXdHSDGO7IuDJ4S2ocgRy5g7d9Ya1YZi3F6jz/JdYlkXCHNZWkNtomFOLVASk+En2AHuqRd9HbxnEpYN2vUpooL62z2p+UeOwO8d21WZL2LyedsXmHesDYcKG0skAuFHyyqOSZA8VHnViWhK0kLAI5yJqdD06MY42e5+oWb2RXOibXVkJCQEttaEgcAJ2HuAqzg7VX3nUYC5jU461fXerRG1uFABRnfs6oMGI1H1VsjpG11oQ5bvN6kJUmVIkggHcTAO/CSTvXsopVMOndPJbZ8SXUPiRHGkOT/SrE/QPfeitD0qtEuaUtuuBRhsoKTq2Hj3mKzkf0pxBIj8g9x4jdFdjmTcP87yv1v8ADRTSleH+d5X63+GimlAFRMk+ba0W6lpTpSB2ACeYEmATA4mATANS6wpM0BWzmH1pfFviD+SEanEKAUnsiANMn5R2/s+7k70jUwl7ynHKQG5OpaShJhRgSU8SAIjn3CrRp3mawppKokAgGQCOBoCDibxV4w44u1ctiHFDQ4mCfH/fPmeNGUvl2YbUi2U8VKgBPqnbY7+vap+mOdQMk/esFs2lv10zIHfGwO4gHv39VAKTnLtYhnFLQ5pSqVoXp+VB5DkCR38dhWj+ZeDTWjDqL41LbCm1/k1hCons+sbH9Yb8RXby3pAWA4Me2FA/1Z4kBJ4mdpMcvCmmKdvX2FLv2EsK1dhsGTpgcftoCG1mblbob83O6dQClGRAkiY07nafURMHapuWfNvbJV5IbsKWE9WI4nYE+Ex6pnlU3QI3oKfGgK0c+85JVhXtwD2kKn5YG/Z5TPiRt31PxF+7evvhdg5aoSTu4ggqM/7nx5mm2keNYKOe5NAJ8tkl2dwpKMeu50tzqCSdiYI2SZ9XE93Oonni7LstYpQbQ5C/yatR3UmU7AcAN+Q7+UzK3mUYdcFlZdchCUlG/wAozvvPsiOc1Hdvs824gjHIWlRgoSeHa757tveeUUByVmbhb6UJxSlbJK1dWshQO8JlIncjjHOYqbjL1T9yo+QFlLqZU6QRqI9YGwG0mmNiXnLRpd0lKHyntpTwB7q76d5k0Atyl+qzUhPky3gpKiSlJMRG2wO/8OZgUrGaunWW3W8MpJ2KuuBCSFJJMGNjAgk8yAe+rMUzzoUgKBCtwREGgIeNcbv7Fi6DAbS4nW2lQEhJ+Ty2MQYqU0y2zqDaEo1KKlaREk8TW4EVmgCtV/JMiRHCtq1WSEkjkJoCrqv8e4h64dxKVNWrTZSdCSrcqTA7gIE77SQQIrg5mMUpQR5oCkKX1cqSjiklIB5A9gwDvuK6+cekC2tbWOBS40goVpACSdUkgqn9nbw8YpriPKrhC05Cxbty25qREGVGSVeBk8fE0ApYythbtoX5mLDrTfWJhCQAk7GDy+UJHj4V3d6WMJTDVo/qKiE6xHd7eY24jarF1KOsLmlPWRp1QJjunurbQKAW5TzhqaVYNoUnSdWojjyBnlx4c45Us8nz62mlqUyl7SQUJ0gAhCYMjnq1eoHhVmAijTQFTWekIIabtGA4EOKT2EaEiTHa5K+TAiI41LvtX85sP1ka/J3dUcJlE1YSKQZP9K8T9A996KAmYj53lfrn4aKaUlu8M65dOvWmSu7Xrla1oaUmCqAJ3BjYVy8yZD0/f+9Hw0A/opB5kyHp+/8Aej4aPMmQ9P3/AL0fDQD+ikHmTIen7/3o+GjzJkPT9/70fDQD+tdIpF5kyHp+/wDej4aPMmQ9P3/vR8NAPoFG1IfMmQ9P3/vR8NHmTIen7/3o+GgH9FIPMmQ9P3/vR8NHmTIen7/3o+GgH9YMEb0h8yZD0/f+9Hw0eZMh6fv/AHo+GgHpAI3rMCkPmTIen7/3o+GjzJkPT9/70fDQD6s0g8yZD0/f+9Hw0eZMh6fv/ej4aAf0Ug8yZD0/f+9Hw0eZMh6fv/ej4aAf0Ug8yZD0/f8AvR8NHmTIen7/AN6PhoB/RSDzJkPT9/70fDR5kyHp+/8Aej4aAfQKBApD5kyHp+/96Pho8yZD0/f+9Hw0A/opB5kyHp+/96Pho8yZD0/f+9Hw0A/opB5kyHp+/wDej4aPMmQ9P3/vR8NAPqQ5P9KsT9A996KDhL+Pz9kPYUfDW9lg1s5Bq8uchc3bjaClAeIhIMTEAdwoB5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465138"/>
            <a:ext cx="1714500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g;base64,/9j/4AAQSkZJRgABAQAAAQABAAD/2wBDAAkGBwgHBgkIBwgKCgkLDRYPDQwMDRsUFRAWIB0iIiAdHx8kKDQsJCYxJx8fLT0tMTU3Ojo6Iys/RD84QzQ5Ojf/2wBDAQoKCg0MDRoPDxo3JR8lNzc3Nzc3Nzc3Nzc3Nzc3Nzc3Nzc3Nzc3Nzc3Nzc3Nzc3Nzc3Nzc3Nzc3Nzc3Nzc3Nzf/wAARCACRAQADASIAAhEBAxEB/8QAGwAAAgIDAQAAAAAAAAAAAAAAAAUEBgECAwf/xABNEAABAwMCAgUHBwcKBQUBAAABAgMRAAQFEiExQQYTIlFhFBVVcYGR0jI0c3ShscMjNTZCUsHRBxYlM2KjsrPh8CRTcpKiJkNjgoPC/8QAGgEBAQADAQEAAAAAAAAAAAAAAAUBAgMEBv/EACwRAAIDAAEDAgQFBQAAAAAAAAABAgMRBBIhMQVBE1FhcRQiMjPBIzSBobH/2gAMAwEAAhEDEQA/APTn3Xlv3zi7+8bDdylhpi3CO0SEwBqHGVczXNVwyiUrzeSDoAloNJKxIO0BHgfdXUqtkIy/ljRdaVepGhKZJOluPtjflFRhfYFnW41Y6XVpgp6sJJ2mDJ2gK+0xJFAbovLZTZc8/wB+BpKtOlEkAmSIQe4n1b1sLm2lQ/nFfSnjKURtM76OEAk9w3rWxt8FnEPt2dsEANhKnG+wqCSYHPn9sd9OlYqyKUpNq1CTI24bzQC5lKHrg27WevlPBOopARsOW+iK6Xtq5Z2j107lsgUMoK1BPVzA327NTbfFWVs6HWLVtDgntcxPHfxrbKKYTYP+Wo6y3KdLiAJ1JO0RQCMXVuk6H89fsOBRSpt0NgpI2gkJju58CO+jyu10qV/OK9CEJ1KXpRAG8k9jYCOPDcd4rkq/6OgrCbJKnWkkKluSAJcMnwKCZ74iZrD950eQHGTZadRJc0oCYBJk8d/lEwJ49+1ASFXFulfVrz1+lfcUJkHfiNEg7EQYmpttZOXLQeZzOQUhXAw2PA7FE8aWeXdH1WQDTKlApUkBtBKwAkknjOwKt/dVgxQYRj2kWwWGkiAHDKuJmfGZoBQ7LVy4yrK5MhuAtwJbKUqIkD5MkmRwHMVzF1aqUEp6Q36iYCdKEnUTyH5Pf2V0zF/hrfIFN9bguFGlTunhw27+Chv7JnaobmU6OvNJbDCoCkr0hBTEHf3HUCO9KhxoCQq5tg044jPZFwNJ1KDTaVGNMzARzHDv5Vup5hDjiHM9foLayhWpCQJHEzo4DmeFRxd9H2yvRYQpS1JUhLfFUQobHfkO7famFkMTlLi4DdqFLBS4srSYUTIn3pII8OdAcbUs3TqWbfP3ynCkqCSlAMD1oqY5jn0IUo5i/ISCTAbJ/wANSmcbaM3AuW7ZpD4SU9YB2o7prtcKbRbuKe/qwglc8IjegK2xe2zrSF+fr9JVJSiG1KMEiAEpMkwdhvse411W/btqUlfSG9BEg9lO0TJ+R3gjxIjjUZd90cChrtIWEhOpSO12lQe1PfAmeexrdvKYVQuOssw0N1L1QdQ3g8eZBge8CgN0XdqU75+/SZiFoSCPl8ZRt/Vr9UGaYMWDr7SHWc1frbWJSR1e4/7KTN3PR1TToFmW0OogrQJKkEEatj/bI7+0fE1Zsa809aNFhCm0JBQEKEFOkxEeEUBG813Hpe//ALv4ajX1s7aNpKsrk1rWoIQhsNalKPISkDv4mntLc45aot203rBeaccCY7juQeXCORmgFS7m3bALudyCFEbo6tJI4zsEHgQRtwIisi5tSQP5xXhkkA6UiYn+x4GDzggVqMngW0qdTbQkwSvq4AmNPqmR6t5jep1ph8PcWrL7Nm2tCgXGysGe2P4HhyoDWztl3fWFrMZGG16DqQhO8A80eNSPNdx6Xv8A+7+GpltatWqSGWwgEyQnntE+4V3kUAs813Hpe/8A7v4aPNdx6Xv/AO7+GmRUKAoESCCKaBb5ruPS9/8A3fw0ea7j0vf/AN38NS7m9t7b+ucCfDifdWba8YuUa2HNQHHbceysKSbze5nH5IZxdxH54v8A+7+GoiV3OPz9paqvX7lm4ZWopeCeyUlO4gDvNPQQaQ5P9K8T9A996KyYJeKSFXWVCgCPLJg/RoqcbZkjdpsyRMoG8cKhYf53lfrf4aKZmgIGEdNxZl1aG0r651J0JiQlxSR9gFMKV9HPzcfrFx/nLppQBXK4t27lpTT6ErbV8pKhIPrrrRQHEWzI3DSJIAJ0jcCoGDSm6xVrcPNtqdWglStCRO5PIU1pX0Z/MNl9H+80BOFowODLY20zoHDurqlISIAA9VZrFAKsqAMnjE6U6XnVoclIOtIbWoA+AIB9lMPJ2tiGm5E76RzMn7d6X5X864b6dz/JXTUGgI7djbNFRat2klZBUQkbkcKyxZW7Fw6+00EuPRrUOccPvPvrvWaAK5XLgaZccKSoJSSUgSTXWtVbmKArbWatV3CGW8YVEhBlISUgGOB5gTt3wY4VtjswxkH22XMb1a9ILilJGlHZk7mPV4791WAkJ3n7a1lC0/KCkKEHeQRQaaJYYWlCkNNFOxSQkd2xHsNd0oCT2QAO4Ui6JXDYx7mPDiVrx7yrYAKnsJ3Qf+wpp9NABrm6227AdQlUGQFCd++tyeVVzKZJWPzLzTr2lp2yC2kKntLSpWoJ8dMSPVWJPFptCPU8RKsn2385f2iQ0pllllekIAhS1O6t43nSmt8p0gxeFCW724Q0dhp4R/CvOugN9feUZTKXKyh2/DL7aVbjq5dA9QGmKa5bB47pAr+k20uOEkNviQpKj4jj7a875VcZqDfdnf8ACyTe+EXywv7e/YS/auBaFCQQQakLKtB0xPKeE15z0AxGZtsO7YP6rQh4oCiCD1YVupHdMbHhxr0cDaDXeLbXc53VqubinpTcr0kccwVisJ0PXbKVr0GIniB7Z9laYzOv4+0DDwTqUnUlJmUz4fuqXnMDbWjQu7VK4Qsq6pS1KQkqP6onbcnbxqhP5dN7nDih1qCUalvoVoWDyjbjH8OdQuVK6PIbTzP+Fbi1VW04l9yzvXa711QeWSpwQFHcA8vZWOj4vsxiC3bkN+WNCXCs6kNK4mBzjhw41HZSLPF35yg0XibR5y1dSNKLkJQdweShG6O7cSOF7wmMaxeLtrNpIHVNIQojmUpA/dXp4XFsU/izZ5uTyIZ8OCJyRAgcqRZP9K8T9A996KfxApBk/wBK8T9A996KrE0mYf53lfrf4aKZmlmH+d5X63+Gip1w+3btKdeUEoTxJoNIPRz83H6xcf5y6aVWMBltOMSryV6FPvqJMDi8vhvVit3kXDQcaVKTWWmjCaZ1oopdf5RNo6G0tLdVxVpIgUS0N4MZpX0Z/MNl9H+81Hayl0twEtI0k8BO1duiytWAsVd7f7zRrAno2qPfPrtrZx5DS3ihJV1aI1Kjunaa71qqDM1gyJb28YfvcG+lxOh1xakTtILKzwrtfZ6zslpDziEJUrSFrWEgnuE8aqHSTF3VxmOj7WPuVWlh5W4SWlflAoIWdKdtkkBQ7t+FNelHRGw6TMsouy62thRU240oSmeRBEEf7mtVNNajr0R60pPsWm1uUXKAtEjvBFd5qsYLE3GDx6LGxuk3S25g3JiATPLl3bVYLRLyGUC5eS67HaUlOkH1CkZdS01nCMX+V6iRWqiOfdW1aqiRNbGhQelvSG9xGCfYf6zy5bymmIAPXajKSI5BJE+qKm2TeTOIt7VxwNlTQLiAmCFFMqHv5V1zaP6UUpxtouNDUw6toKU2SmCUz6qoGO6X3JznkYdVcobQltTi+yFLmVKKRw7hHdXg/G9M3i3CnDhu+tdPZ+TZprpF0Z6Sodv1ouLS6WlHWNp0BJB0g+BEjY8dq9davmkm2aeWEvvghKOaiBJ91JMY0nJlxq4bLraSlUrGoJV7edObLFW1rdOXKA4t5Y063XCshPHSCeAnkK9HHtdsOr2PNyFBNRzGvP1JwMio19bJurdbRjcc+B8D4HhUqKwQJ4V2a1HlTw8i6RZROIuL9aGkNhFtbtNMI2SDLyUpHcBFWTojaec7dh66MjqkuOBMgKURt7BVF/lCYef6RMBSSGHlpSFHgSFOT/i+2r9aXisbh7tdqAHShpq3BEjWo6U+vc/ZUOFcZ3R33/gv2pw4qUfLLk0y23OhMTua6bVytkKbZbQt1TqkpALigAVHvMbb11NXSBmCzpFHmpwHgVIH/kK8a6MtdZ0qyFwsHW26tInbedo9g+2vZOkM+biP/kR/iFeR9GywOkmUccdS2nrVqRKoSTJSTHtj2+NRub3ta+iLvpbymbL+4ny83dqthD1pjmWQllxGpLj5Ac1GN+yNPDvPKprHSC8KFDzepa2zpWUgjeJAIAI7WwEE8ZMbVjF2l09iMo81rt7m/W6tnWNKm+wG257jCEnwmuptc8VEIvEtjcjZBPBUA9njOmTzHCIJNatZBIjWv8xyvOk79ktKLiwAWUFYQHTqUIUdhp8ADw3VtPPpflR6UYcrAB8nekAzBlHOmGLYvUtuHJraddLitBQkQEcqg5L9K8T9A996K3OZMxHzvK/W/wANFa5tZ6yzQfkFwqUPFKSRW2H+d5X63+GitekKYs0PcC24DPgdv31mHk1l4K/i0OMWSUvKIWpTiiBP6zilD7CKsmDCvJFqUZ1OKM0ibITKNStjBA5bVYMJHm1qPGfXNdbPBzr8k48KTugOvvGRrSsp4cKcGk1zLeXUgb9a3q3/AGhtyryW2OGNHphDq1HVtn8oOHygeHKuXQ8f+nbFX7TZP2mtbh4ot3FApBAgQdwT+/emzCdLSEjglIFYhY5yaZhwUV2OtYNZFFdjUouTcXb9Ice3pB03ylcP2mXP41Ia6UW7+Qesrdet1pKXCJ2IPAgzvU7ON9Vk2nBEOIgzw2P+pry3obcOvdK8stwaNWpsJCYCAkwBA4bCodk5w64p+CzRx4XRc2vY9lxmhu2bceWkPXJ1GTGpREwO/Ye4UwFU8uF7pHg25lNu2lUEzCltvfbCPdVwT31Xp/QvsSrVkjasGs1g11OZXelLOtTRg9ttaDBIMRNeK9CWf6XecVI0q3JJkEnh9le49JwC0x4rMiOI0mvE+h4bVnFNEOpCluFISshMgzG3hPuqLyl/Usz6H0Xpcspbfsj2jDXXVLtrJllTi1tl95eoANpJIT6ySCAB3E+t+KVYGyZtrRLzSPyj6UqcWTJUQNuPLw/jTWqtCyqKINzTsYGg8aDWOddWczxb+ULSMvjSVLQQ87KkrggahJHd66vnRewtbh0PPt9atkJW0twlWlRESJPGKon8ocJy2NccIDflDoVI4AkSa9G6JJ0B1I4BtAHuqFx/3of5/k+g5ba4awsdBrNBq6fPivpBIx5j/mI++vIuhZ1ZjKqB2KlFCh3a1A/b99eu9ITGP/8A0R94rxzoh1zWQvHbW2L5HWJ0l5LYCSqZ7XHcH3VH5n7z+yLnprzjzPcmdm0jwrpI7xSazvsmt5pt/DKabVsp3yttWkeobmlttlOkCI8rxpc3QjsNESZ7Spk7QUmI5KFVofpREfktdIMn+leJ+ge+9Fau5LNNpMYxLrmmQlGoCd9p5bgevUP2TXEuvXGdwj1yyWHVWzxU0f1JKdvXwnxrYwNMP87yv1v8NFbdIQDh7qeSJHrmtcR87yv1v8NFa9IFg2jbE7uupERxA7R+wVmHlGsvAiKiVOACe39v+4qwdH1f0alJ4pUoH31XWjrUNjC5PCDJ5+FPuj21s6gCAHDHuFd7fBwr/UNjVfzbyWrxx5cdVb2jjjpKtMJ578tgafqVANU7pClNzj7oOnfIut2qQOIbUsJI9ZTrNeC6Lnkfqe2t9OslhdxeYhFw42hp11lLpb4qSrSFafGBIJ8BVgs3Q9atODcKQDPsqGNKkg6WxzjTwnjXXEoUzb9QoQG1EJP7SeINYjBxs35mOpOGE4VgqrNLs9eOWGIu7poAuNtkoBEyrkPfFeg1S14L+kjo8pt0SB2VKM+6vI+ialr6WXoFwdQfdClaPlwYk/sxXp+WTcXWRDaBpfdCWG1jbTtLix4J3/8AsR7ZtlgMfZICLe0aQlIGkhIkwInhv/rUedE7Jzl82VuPy48eHR51Eaxt2G1YpxtJ61y9/KrJkqIYdA9QAHCrUKrirVdrlMeNQLa7yUj9k9Q9NWMVR4+qtJ+UTLWnNtGawazUHM3wx1g7cada0gBCOa1Ewke0kV3Zok28Qv6SKl21QeBKid/D/WvHcKtCM05clJKhkB+UHABalNkf+YNeoZ9TmRefZZXoKGi0Fp3hR4+4x7qpY6L3lji7q2tUBYDSlofchS1KG4SEjh69zUKyfXbNou8RxrocZPuz1fDqCsdbx/ywKm0h6KXqbqxTp+SpIdR/0rAUPvp9Vfjy6q0RbVk2YNYrJ4VoVbHwrq32OZ47/KOEG+xgdALarh0K1cInnXoHRNYBWAZlpCp8KoP8oaSsWF0G9aGrpRXAnYnn4Vd+ib7SnGltmUPWydHiB/oag0SStg/qy/ytfESLbRRRV8gCnpF+bx9In768l6HIV5XdrSvsArbUOAPameHeo16x0jMWTY73Ux9p/dXlXRFw+U5Bs6SrUtYIGxBWf4fdUTnPLJNfJF70z+3me0NiW08xFbxM1q1/VI5dkVtqq1HwiC/IFA5ikOSEdKsT9A996KflQpBk/wBKsT9A996KyCZh/neV+t/horl0iZdU2w8yyp3qirUlPGCI2rrh/neV+t/hopnWU8emGtRSkJdCRqYeCuE9WZJqz4dhxi0/LJ0uKUSR3d1TtqBW87HI0hWomCJBHeKp2VZvXM9jLBpnUlC3Loq1CNKE6Uz7V/ZVzpTaoD2fvrmJ6htu2Se4xrV/iRWieG7Wgi3u0bqShXgFR99MLZKgjtp0nhxmu0UUb0JYYqFl7Ru+x71s84W0LTusGNMbg+yJqaaU5Y+XPoxSD2HE9ZdKng0D8me9REeoK5xWMNk8eoSWflDjTt6u7Ldy43pYUWgAlHEK0nmpXbI2/VH6tcrDo3dN39vkrvL5K6vEGFKlKWlJjdPVjYD7auXVoIEpSY4SK3FYcYs2Vs1uP/QjuFqXf4vWgj/jOJB3/IvU9pZlh/xuI+un/JdppWX3Oa7BSbpFbXTxsXbRAdNvcBxbcgSNKgDud9JIVHh305rVcc+6sNasN4y6XpRekV1lcZjGvMQtEJAUu5urtYlsDnp/WJM7Ce7elWPPT5xhu5uMhjk64JtHG0ggGNjA2Mcp2q0N2bWcyvlQQRjbRwlA/Vu3gfl/9KDw71SeAEvXbC2dQAppI7inY1oqa1mHSPJnFY4p/cQ9D0p8hs0jT11sF2zhSeSFKEfYnerTVf6O2zdjl81aoH/voeRJ3CVoH/8ASVVYa3UVHwcm2/JqqqvkskixyGWLtwhtPk7RhS50bLlceqBtzFWhVV/plhBm8LdWjYSl1xGnXpk8QfbwFa2JuPY3qcVL83go56XdHlNL627cAZbJ3ZMLAkwDJBJ7qbYfMYdTzDOOyLSnUqAabCSAfDfl91V66/k+fY6PZK4dcd1s2jq2222gJUGzsOJ3gSAN6bWPQu5sMmw6wpzShetSiN1gGUg8fVyqeuLmNQLFlnGacY2vx8vc9MbXrbSscFAGsqMCaw2IQkdwApX0oecZwzyWVFDj6ksBcxo1qCSr2Ak1S3FrIsY9UkhZksinI46wfShSEvanQCQdgCPtBmvN+hQi9yKFGQJISRBgKV+4J28avD6g8hpFmhKGGkBllJUBpQB3eweyl2Pwnm99bzQaT1iytZKhz/39m9fPX2q2c2vf+C9xWqqXF+5a27q7v8q3bWd11NvasNu3BShKy4pcwiSNuykkxvuK4JYzSbxaWLlCm1urJUpwLCDKSARHcVQNj3kwK16CvIdx7zxBDt26q4k7ygwlv2hCUD2VMc6O27j7zpfdBddLhCQkcY24eA34gbTvV2manBNEGcemTRGuU59m36xD4ecKkjqm1JJjswZ0Rx1yY4Rw5cGvLfP2KORUFPdXcRtB0goA27yBqPiojlTbHYRmwvPKGXnSnqi2GiewkSDsBty+/vqNk/0rxP0D33orqakzD/O8r9b/AA0U0pXh/neV+t/hoppQBRRUTKXRsrJ250a9CRtMDjG55Dfc8hNASVEbyYpZ0dGrGpued2tdzvxhaipIPqSUj2Uuu+kFssO2T6VFa2ylZYdBSAdjpVt+0ncxxPdQnpJb2qVIXbOpZb0obKCFavlCI4fq9+/KgLNWJHfUDGZFGRQ8pCChDbmgSRJ2B5cOPA7jnXPL5F2xdtG7e1VcOXDhRAJEQJnYH7YFATb26as7Zy4fVDbaSpRG59QHMnhFRcPbONMuP3QCbq5X1jon5G0BE/2QAPHc86VvZq0uVNpfsrpSErbdSezCTAKSoat4mYE7gcxXe26TWj5a6tm40urS2kwmCtUwOPckmeFAPqKwOFLc7kzjLZt1DPXFbgbAkjiCeQJ5d3OgDLfPcR9cP+S7TOqyrOWVz5M88y+FMr61uFACSkp3kjbSv2nYSRTXFZJORDykIUhDTnVjURJ7CFTHL5UR4b70AxmoeW/Nl59Av/Cag5LOIx94W3WVKaDeorSozz2iIHrJA38DUd/P2dzZLSpu46t5JQSNOoAgA7TP6w9m/DegGmFQhvD2LbYSlKbdsBKRAA0ipoqtI6R2tmli1LLyUoQESoo1AgoTEA7/ACpnhsYmmeOyzV+6W0MvNqS0l09YBASr5O4J4wfcaAjqPUdLWjPZu7FSefymlg/c6f8At8KdSDwNVzpRetWFzj7ldmu4dbU6WShzTCyjSEnbgrVHr0+zYdKbUqADLxIc6tZOlIHCSJO/GYjbiYFAWGRQYqu/zrtAsS04ULIDakkHUDG8Tw3FNMbkEX4eCGnWlMq0OJWB2VQDGxM7Eb8KAVX2PvBfPLtbpptdzcAhWrStKAgAjvO6dUA/vrhb4nLOJXryx7ClhotK4nSkT4QoL2/hUu76MNXdxcPuXDqFOrUoaAkQFJCSDI34c+G8ca643AM4y58pbfeWQhQ0qI09pWomAO/76A4HGZxxKV+dA2pSUlaSkmFDujYD7/VtWDhrtdnepydwm6DjY0AAiCklQiTsZO3dArux0mxriNS3VtcIC0gk7D9kn9pI9ZHfXdHSDGO7IuDJ4S2ocgRy5g7d9Ya1YZi3F6jz/JdYlkXCHNZWkNtomFOLVASk+En2AHuqRd9HbxnEpYN2vUpooL62z2p+UeOwO8d21WZL2LyedsXmHesDYcKG0skAuFHyyqOSZA8VHnViWhK0kLAI5yJqdD06MY42e5+oWb2RXOibXVkJCQEttaEgcAJ2HuAqzg7VX3nUYC5jU461fXerRG1uFABRnfs6oMGI1H1VsjpG11oQ5bvN6kJUmVIkggHcTAO/CSTvXsopVMOndPJbZ8SXUPiRHGkOT/SrE/QPfeitD0qtEuaUtuuBRhsoKTq2Hj3mKzkf0pxBIj8g9x4jdFdjmTcP87yv1v8ADRTSleH+d5X63+GimlAFRMk+ba0W6lpTpSB2ACeYEmATA4mATANS6wpM0BWzmH1pfFviD+SEanEKAUnsiANMn5R2/s+7k70jUwl7ynHKQG5OpaShJhRgSU8SAIjn3CrRp3mawppKokAgGQCOBoCDibxV4w44u1ctiHFDQ4mCfH/fPmeNGUvl2YbUi2U8VKgBPqnbY7+vap+mOdQMk/esFs2lv10zIHfGwO4gHv39VAKTnLtYhnFLQ5pSqVoXp+VB5DkCR38dhWj+ZeDTWjDqL41LbCm1/k1hCons+sbH9Yb8RXby3pAWA4Me2FA/1Z4kBJ4mdpMcvCmmKdvX2FLv2EsK1dhsGTpgcftoCG1mblbob83O6dQClGRAkiY07nafURMHapuWfNvbJV5IbsKWE9WI4nYE+Ex6pnlU3QI3oKfGgK0c+85JVhXtwD2kKn5YG/Z5TPiRt31PxF+7evvhdg5aoSTu4ggqM/7nx5mm2keNYKOe5NAJ8tkl2dwpKMeu50tzqCSdiYI2SZ9XE93Oonni7LstYpQbQ5C/yatR3UmU7AcAN+Q7+UzK3mUYdcFlZdchCUlG/wAozvvPsiOc1Hdvs824gjHIWlRgoSeHa757tveeUUByVmbhb6UJxSlbJK1dWshQO8JlIncjjHOYqbjL1T9yo+QFlLqZU6QRqI9YGwG0mmNiXnLRpd0lKHyntpTwB7q76d5k0Atyl+qzUhPky3gpKiSlJMRG2wO/8OZgUrGaunWW3W8MpJ2KuuBCSFJJMGNjAgk8yAe+rMUzzoUgKBCtwREGgIeNcbv7Fi6DAbS4nW2lQEhJ+Ty2MQYqU0y2zqDaEo1KKlaREk8TW4EVmgCtV/JMiRHCtq1WSEkjkJoCrqv8e4h64dxKVNWrTZSdCSrcqTA7gIE77SQQIrg5mMUpQR5oCkKX1cqSjiklIB5A9gwDvuK6+cekC2tbWOBS40goVpACSdUkgqn9nbw8YpriPKrhC05Cxbty25qREGVGSVeBk8fE0ApYythbtoX5mLDrTfWJhCQAk7GDy+UJHj4V3d6WMJTDVo/qKiE6xHd7eY24jarF1KOsLmlPWRp1QJjunurbQKAW5TzhqaVYNoUnSdWojjyBnlx4c45Us8nz62mlqUyl7SQUJ0gAhCYMjnq1eoHhVmAijTQFTWekIIabtGA4EOKT2EaEiTHa5K+TAiI41LvtX85sP1ka/J3dUcJlE1YSKQZP9K8T9A996KAmYj53lfrn4aKaUlu8M65dOvWmSu7Xrla1oaUmCqAJ3BjYVy8yZD0/f+9Hw0A/opB5kyHp+/8Aej4aPMmQ9P3/AL0fDQD+ikHmTIen7/3o+GjzJkPT9/70fDQD+tdIpF5kyHp+/wDej4aPMmQ9P3/vR8NAPoFG1IfMmQ9P3/vR8NHmTIen7/3o+GgH9FIPMmQ9P3/vR8NHmTIen7/3o+GgH9YMEb0h8yZD0/f+9Hw0eZMh6fv/AHo+GgHpAI3rMCkPmTIen7/3o+GjzJkPT9/70fDQD6s0g8yZD0/f+9Hw0eZMh6fv/ej4aAf0Ug8yZD0/f+9Hw0eZMh6fv/ej4aAf0Ug8yZD0/f8AvR8NHmTIen7/AN6PhoB/RSDzJkPT9/70fDR5kyHp+/8Aej4aAfQKBApD5kyHp+/96Pho8yZD0/f+9Hw0A/opB5kyHp+/96Pho8yZD0/f+9Hw0A/opB5kyHp+/wDej4aPMmQ9P3/vR8NAPqQ5P9KsT9A996KDhL+Pz9kPYUfDW9lg1s5Bq8uchc3bjaClAeIhIMTEAdwoB5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465138"/>
            <a:ext cx="1714500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g;base64,/9j/4AAQSkZJRgABAQAAAQABAAD/2wBDAAkGBwgHBgkIBwgKCgkLDRYPDQwMDRsUFRAWIB0iIiAdHx8kKDQsJCYxJx8fLT0tMTU3Ojo6Iys/RD84QzQ5Ojf/2wBDAQoKCg0MDRoPDxo3JR8lNzc3Nzc3Nzc3Nzc3Nzc3Nzc3Nzc3Nzc3Nzc3Nzc3Nzc3Nzc3Nzc3Nzc3Nzc3Nzc3Nzf/wAARCACRAQADASIAAhEBAxEB/8QAGwAAAgIDAQAAAAAAAAAAAAAAAAUEBgECAwf/xABNEAABAwMCAgUHBwcKBQUBAAABAgMRAAQFEiExQQYTIlFhFBVVcYGR0jI0c3ShscMjNTZCUsHRBxYlM2KjsrPh8CRTcpKiJkNjgoPC/8QAGgEBAQADAQEAAAAAAAAAAAAAAAUBAgMEBv/EACwRAAIDAAEDAgQFBQAAAAAAAAABAgMRBBIhMQVBE1FhcRQiMjPBIzSBobH/2gAMAwEAAhEDEQA/APTn3Xlv3zi7+8bDdylhpi3CO0SEwBqHGVczXNVwyiUrzeSDoAloNJKxIO0BHgfdXUqtkIy/ljRdaVepGhKZJOluPtjflFRhfYFnW41Y6XVpgp6sJJ2mDJ2gK+0xJFAbovLZTZc8/wB+BpKtOlEkAmSIQe4n1b1sLm2lQ/nFfSnjKURtM76OEAk9w3rWxt8FnEPt2dsEANhKnG+wqCSYHPn9sd9OlYqyKUpNq1CTI24bzQC5lKHrg27WevlPBOopARsOW+iK6Xtq5Z2j107lsgUMoK1BPVzA327NTbfFWVs6HWLVtDgntcxPHfxrbKKYTYP+Wo6y3KdLiAJ1JO0RQCMXVuk6H89fsOBRSpt0NgpI2gkJju58CO+jyu10qV/OK9CEJ1KXpRAG8k9jYCOPDcd4rkq/6OgrCbJKnWkkKluSAJcMnwKCZ74iZrD950eQHGTZadRJc0oCYBJk8d/lEwJ49+1ASFXFulfVrz1+lfcUJkHfiNEg7EQYmpttZOXLQeZzOQUhXAw2PA7FE8aWeXdH1WQDTKlApUkBtBKwAkknjOwKt/dVgxQYRj2kWwWGkiAHDKuJmfGZoBQ7LVy4yrK5MhuAtwJbKUqIkD5MkmRwHMVzF1aqUEp6Q36iYCdKEnUTyH5Pf2V0zF/hrfIFN9bguFGlTunhw27+Chv7JnaobmU6OvNJbDCoCkr0hBTEHf3HUCO9KhxoCQq5tg044jPZFwNJ1KDTaVGNMzARzHDv5Vup5hDjiHM9foLayhWpCQJHEzo4DmeFRxd9H2yvRYQpS1JUhLfFUQobHfkO7famFkMTlLi4DdqFLBS4srSYUTIn3pII8OdAcbUs3TqWbfP3ynCkqCSlAMD1oqY5jn0IUo5i/ISCTAbJ/wANSmcbaM3AuW7ZpD4SU9YB2o7prtcKbRbuKe/qwglc8IjegK2xe2zrSF+fr9JVJSiG1KMEiAEpMkwdhvse411W/btqUlfSG9BEg9lO0TJ+R3gjxIjjUZd90cChrtIWEhOpSO12lQe1PfAmeexrdvKYVQuOssw0N1L1QdQ3g8eZBge8CgN0XdqU75+/SZiFoSCPl8ZRt/Vr9UGaYMWDr7SHWc1frbWJSR1e4/7KTN3PR1TToFmW0OogrQJKkEEatj/bI7+0fE1Zsa809aNFhCm0JBQEKEFOkxEeEUBG813Hpe//ALv4ajX1s7aNpKsrk1rWoIQhsNalKPISkDv4mntLc45aot203rBeaccCY7juQeXCORmgFS7m3bALudyCFEbo6tJI4zsEHgQRtwIisi5tSQP5xXhkkA6UiYn+x4GDzggVqMngW0qdTbQkwSvq4AmNPqmR6t5jep1ph8PcWrL7Nm2tCgXGysGe2P4HhyoDWztl3fWFrMZGG16DqQhO8A80eNSPNdx6Xv8A+7+GpltatWqSGWwgEyQnntE+4V3kUAs813Hpe/8A7v4aPNdx6Xv/AO7+GmRUKAoESCCKaBb5ruPS9/8A3fw0ea7j0vf/AN38NS7m9t7b+ucCfDifdWba8YuUa2HNQHHbceysKSbze5nH5IZxdxH54v8A+7+GoiV3OPz9paqvX7lm4ZWopeCeyUlO4gDvNPQQaQ5P9K8T9A996KyYJeKSFXWVCgCPLJg/RoqcbZkjdpsyRMoG8cKhYf53lfrf4aKZmgIGEdNxZl1aG0r651J0JiQlxSR9gFMKV9HPzcfrFx/nLppQBXK4t27lpTT6ErbV8pKhIPrrrRQHEWzI3DSJIAJ0jcCoGDSm6xVrcPNtqdWglStCRO5PIU1pX0Z/MNl9H+80BOFowODLY20zoHDurqlISIAA9VZrFAKsqAMnjE6U6XnVoclIOtIbWoA+AIB9lMPJ2tiGm5E76RzMn7d6X5X864b6dz/JXTUGgI7djbNFRat2klZBUQkbkcKyxZW7Fw6+00EuPRrUOccPvPvrvWaAK5XLgaZccKSoJSSUgSTXWtVbmKArbWatV3CGW8YVEhBlISUgGOB5gTt3wY4VtjswxkH22XMb1a9ILilJGlHZk7mPV4791WAkJ3n7a1lC0/KCkKEHeQRQaaJYYWlCkNNFOxSQkd2xHsNd0oCT2QAO4Ui6JXDYx7mPDiVrx7yrYAKnsJ3Qf+wpp9NABrm6227AdQlUGQFCd++tyeVVzKZJWPzLzTr2lp2yC2kKntLSpWoJ8dMSPVWJPFptCPU8RKsn2385f2iQ0pllllekIAhS1O6t43nSmt8p0gxeFCW724Q0dhp4R/CvOugN9feUZTKXKyh2/DL7aVbjq5dA9QGmKa5bB47pAr+k20uOEkNviQpKj4jj7a875VcZqDfdnf8ACyTe+EXywv7e/YS/auBaFCQQQakLKtB0xPKeE15z0AxGZtsO7YP6rQh4oCiCD1YVupHdMbHhxr0cDaDXeLbXc53VqubinpTcr0kccwVisJ0PXbKVr0GIniB7Z9laYzOv4+0DDwTqUnUlJmUz4fuqXnMDbWjQu7VK4Qsq6pS1KQkqP6onbcnbxqhP5dN7nDih1qCUalvoVoWDyjbjH8OdQuVK6PIbTzP+Fbi1VW04l9yzvXa711QeWSpwQFHcA8vZWOj4vsxiC3bkN+WNCXCs6kNK4mBzjhw41HZSLPF35yg0XibR5y1dSNKLkJQdweShG6O7cSOF7wmMaxeLtrNpIHVNIQojmUpA/dXp4XFsU/izZ5uTyIZ8OCJyRAgcqRZP9K8T9A996KfxApBk/wBK8T9A996KrE0mYf53lfrf4aKZmlmH+d5X63+Gip1w+3btKdeUEoTxJoNIPRz83H6xcf5y6aVWMBltOMSryV6FPvqJMDi8vhvVit3kXDQcaVKTWWmjCaZ1oopdf5RNo6G0tLdVxVpIgUS0N4MZpX0Z/MNl9H+81Hayl0twEtI0k8BO1duiytWAsVd7f7zRrAno2qPfPrtrZx5DS3ihJV1aI1Kjunaa71qqDM1gyJb28YfvcG+lxOh1xakTtILKzwrtfZ6zslpDziEJUrSFrWEgnuE8aqHSTF3VxmOj7WPuVWlh5W4SWlflAoIWdKdtkkBQ7t+FNelHRGw6TMsouy62thRU240oSmeRBEEf7mtVNNajr0R60pPsWm1uUXKAtEjvBFd5qsYLE3GDx6LGxuk3S25g3JiATPLl3bVYLRLyGUC5eS67HaUlOkH1CkZdS01nCMX+V6iRWqiOfdW1aqiRNbGhQelvSG9xGCfYf6zy5bymmIAPXajKSI5BJE+qKm2TeTOIt7VxwNlTQLiAmCFFMqHv5V1zaP6UUpxtouNDUw6toKU2SmCUz6qoGO6X3JznkYdVcobQltTi+yFLmVKKRw7hHdXg/G9M3i3CnDhu+tdPZ+TZprpF0Z6Sodv1ouLS6WlHWNp0BJB0g+BEjY8dq9davmkm2aeWEvvghKOaiBJ91JMY0nJlxq4bLraSlUrGoJV7edObLFW1rdOXKA4t5Y063XCshPHSCeAnkK9HHtdsOr2PNyFBNRzGvP1JwMio19bJurdbRjcc+B8D4HhUqKwQJ4V2a1HlTw8i6RZROIuL9aGkNhFtbtNMI2SDLyUpHcBFWTojaec7dh66MjqkuOBMgKURt7BVF/lCYef6RMBSSGHlpSFHgSFOT/i+2r9aXisbh7tdqAHShpq3BEjWo6U+vc/ZUOFcZ3R33/gv2pw4qUfLLk0y23OhMTua6bVytkKbZbQt1TqkpALigAVHvMbb11NXSBmCzpFHmpwHgVIH/kK8a6MtdZ0qyFwsHW26tInbedo9g+2vZOkM+biP/kR/iFeR9GywOkmUccdS2nrVqRKoSTJSTHtj2+NRub3ta+iLvpbymbL+4ny83dqthD1pjmWQllxGpLj5Ac1GN+yNPDvPKprHSC8KFDzepa2zpWUgjeJAIAI7WwEE8ZMbVjF2l09iMo81rt7m/W6tnWNKm+wG257jCEnwmuptc8VEIvEtjcjZBPBUA9njOmTzHCIJNatZBIjWv8xyvOk79ktKLiwAWUFYQHTqUIUdhp8ADw3VtPPpflR6UYcrAB8nekAzBlHOmGLYvUtuHJraddLitBQkQEcqg5L9K8T9A996K3OZMxHzvK/W/wANFa5tZ6yzQfkFwqUPFKSRW2H+d5X63+GitekKYs0PcC24DPgdv31mHk1l4K/i0OMWSUvKIWpTiiBP6zilD7CKsmDCvJFqUZ1OKM0ibITKNStjBA5bVYMJHm1qPGfXNdbPBzr8k48KTugOvvGRrSsp4cKcGk1zLeXUgb9a3q3/AGhtyryW2OGNHphDq1HVtn8oOHygeHKuXQ8f+nbFX7TZP2mtbh4ot3FApBAgQdwT+/emzCdLSEjglIFYhY5yaZhwUV2OtYNZFFdjUouTcXb9Ice3pB03ylcP2mXP41Ia6UW7+Qesrdet1pKXCJ2IPAgzvU7ON9Vk2nBEOIgzw2P+pry3obcOvdK8stwaNWpsJCYCAkwBA4bCodk5w64p+CzRx4XRc2vY9lxmhu2bceWkPXJ1GTGpREwO/Ye4UwFU8uF7pHg25lNu2lUEzCltvfbCPdVwT31Xp/QvsSrVkjasGs1g11OZXelLOtTRg9ttaDBIMRNeK9CWf6XecVI0q3JJkEnh9le49JwC0x4rMiOI0mvE+h4bVnFNEOpCluFISshMgzG3hPuqLyl/Usz6H0Xpcspbfsj2jDXXVLtrJllTi1tl95eoANpJIT6ySCAB3E+t+KVYGyZtrRLzSPyj6UqcWTJUQNuPLw/jTWqtCyqKINzTsYGg8aDWOddWczxb+ULSMvjSVLQQ87KkrggahJHd66vnRewtbh0PPt9atkJW0twlWlRESJPGKon8ocJy2NccIDflDoVI4AkSa9G6JJ0B1I4BtAHuqFx/3of5/k+g5ba4awsdBrNBq6fPivpBIx5j/mI++vIuhZ1ZjKqB2KlFCh3a1A/b99eu9ITGP/8A0R94rxzoh1zWQvHbW2L5HWJ0l5LYCSqZ7XHcH3VH5n7z+yLnprzjzPcmdm0jwrpI7xSazvsmt5pt/DKabVsp3yttWkeobmlttlOkCI8rxpc3QjsNESZ7Spk7QUmI5KFVofpREfktdIMn+leJ+ge+9Fau5LNNpMYxLrmmQlGoCd9p5bgevUP2TXEuvXGdwj1yyWHVWzxU0f1JKdvXwnxrYwNMP87yv1v8NFbdIQDh7qeSJHrmtcR87yv1v8NFa9IFg2jbE7uupERxA7R+wVmHlGsvAiKiVOACe39v+4qwdH1f0alJ4pUoH31XWjrUNjC5PCDJ5+FPuj21s6gCAHDHuFd7fBwr/UNjVfzbyWrxx5cdVb2jjjpKtMJ578tgafqVANU7pClNzj7oOnfIut2qQOIbUsJI9ZTrNeC6Lnkfqe2t9OslhdxeYhFw42hp11lLpb4qSrSFafGBIJ8BVgs3Q9atODcKQDPsqGNKkg6WxzjTwnjXXEoUzb9QoQG1EJP7SeINYjBxs35mOpOGE4VgqrNLs9eOWGIu7poAuNtkoBEyrkPfFeg1S14L+kjo8pt0SB2VKM+6vI+ialr6WXoFwdQfdClaPlwYk/sxXp+WTcXWRDaBpfdCWG1jbTtLix4J3/8AsR7ZtlgMfZICLe0aQlIGkhIkwInhv/rUedE7Jzl82VuPy48eHR51Eaxt2G1YpxtJ61y9/KrJkqIYdA9QAHCrUKrirVdrlMeNQLa7yUj9k9Q9NWMVR4+qtJ+UTLWnNtGawazUHM3wx1g7cada0gBCOa1Ewke0kV3Zok28Qv6SKl21QeBKid/D/WvHcKtCM05clJKhkB+UHABalNkf+YNeoZ9TmRefZZXoKGi0Fp3hR4+4x7qpY6L3lji7q2tUBYDSlofchS1KG4SEjh69zUKyfXbNou8RxrocZPuz1fDqCsdbx/ywKm0h6KXqbqxTp+SpIdR/0rAUPvp9Vfjy6q0RbVk2YNYrJ4VoVbHwrq32OZ47/KOEG+xgdALarh0K1cInnXoHRNYBWAZlpCp8KoP8oaSsWF0G9aGrpRXAnYnn4Vd+ib7SnGltmUPWydHiB/oag0SStg/qy/ytfESLbRRRV8gCnpF+bx9In768l6HIV5XdrSvsArbUOAPameHeo16x0jMWTY73Ux9p/dXlXRFw+U5Bs6SrUtYIGxBWf4fdUTnPLJNfJF70z+3me0NiW08xFbxM1q1/VI5dkVtqq1HwiC/IFA5ikOSEdKsT9A996KflQpBk/wBKsT9A996KyCZh/neV+t/horl0iZdU2w8yyp3qirUlPGCI2rrh/neV+t/hopnWU8emGtRSkJdCRqYeCuE9WZJqz4dhxi0/LJ0uKUSR3d1TtqBW87HI0hWomCJBHeKp2VZvXM9jLBpnUlC3Loq1CNKE6Uz7V/ZVzpTaoD2fvrmJ6htu2Se4xrV/iRWieG7Wgi3u0bqShXgFR99MLZKgjtp0nhxmu0UUb0JYYqFl7Ru+x71s84W0LTusGNMbg+yJqaaU5Y+XPoxSD2HE9ZdKng0D8me9REeoK5xWMNk8eoSWflDjTt6u7Ldy43pYUWgAlHEK0nmpXbI2/VH6tcrDo3dN39vkrvL5K6vEGFKlKWlJjdPVjYD7auXVoIEpSY4SK3FYcYs2Vs1uP/QjuFqXf4vWgj/jOJB3/IvU9pZlh/xuI+un/JdppWX3Oa7BSbpFbXTxsXbRAdNvcBxbcgSNKgDud9JIVHh305rVcc+6sNasN4y6XpRekV1lcZjGvMQtEJAUu5urtYlsDnp/WJM7Ce7elWPPT5xhu5uMhjk64JtHG0ggGNjA2Mcp2q0N2bWcyvlQQRjbRwlA/Vu3gfl/9KDw71SeAEvXbC2dQAppI7inY1oqa1mHSPJnFY4p/cQ9D0p8hs0jT11sF2zhSeSFKEfYnerTVf6O2zdjl81aoH/voeRJ3CVoH/8ASVVYa3UVHwcm2/JqqqvkskixyGWLtwhtPk7RhS50bLlceqBtzFWhVV/plhBm8LdWjYSl1xGnXpk8QfbwFa2JuPY3qcVL83go56XdHlNL627cAZbJ3ZMLAkwDJBJ7qbYfMYdTzDOOyLSnUqAabCSAfDfl91V66/k+fY6PZK4dcd1s2jq2222gJUGzsOJ3gSAN6bWPQu5sMmw6wpzShetSiN1gGUg8fVyqeuLmNQLFlnGacY2vx8vc9MbXrbSscFAGsqMCaw2IQkdwApX0oecZwzyWVFDj6ksBcxo1qCSr2Ak1S3FrIsY9UkhZksinI46wfShSEvanQCQdgCPtBmvN+hQi9yKFGQJISRBgKV+4J28avD6g8hpFmhKGGkBllJUBpQB3eweyl2Pwnm99bzQaT1iytZKhz/39m9fPX2q2c2vf+C9xWqqXF+5a27q7v8q3bWd11NvasNu3BShKy4pcwiSNuykkxvuK4JYzSbxaWLlCm1urJUpwLCDKSARHcVQNj3kwK16CvIdx7zxBDt26q4k7ygwlv2hCUD2VMc6O27j7zpfdBddLhCQkcY24eA34gbTvV2manBNEGcemTRGuU59m36xD4ecKkjqm1JJjswZ0Rx1yY4Rw5cGvLfP2KORUFPdXcRtB0goA27yBqPiojlTbHYRmwvPKGXnSnqi2GiewkSDsBty+/vqNk/0rxP0D33orqakzD/O8r9b/AA0U0pXh/neV+t/hoppQBRRUTKXRsrJ250a9CRtMDjG55Dfc8hNASVEbyYpZ0dGrGpued2tdzvxhaipIPqSUj2Uuu+kFssO2T6VFa2ylZYdBSAdjpVt+0ncxxPdQnpJb2qVIXbOpZb0obKCFavlCI4fq9+/KgLNWJHfUDGZFGRQ8pCChDbmgSRJ2B5cOPA7jnXPL5F2xdtG7e1VcOXDhRAJEQJnYH7YFATb26as7Zy4fVDbaSpRG59QHMnhFRcPbONMuP3QCbq5X1jon5G0BE/2QAPHc86VvZq0uVNpfsrpSErbdSezCTAKSoat4mYE7gcxXe26TWj5a6tm40urS2kwmCtUwOPckmeFAPqKwOFLc7kzjLZt1DPXFbgbAkjiCeQJ5d3OgDLfPcR9cP+S7TOqyrOWVz5M88y+FMr61uFACSkp3kjbSv2nYSRTXFZJORDykIUhDTnVjURJ7CFTHL5UR4b70AxmoeW/Nl59Av/Cag5LOIx94W3WVKaDeorSozz2iIHrJA38DUd/P2dzZLSpu46t5JQSNOoAgA7TP6w9m/DegGmFQhvD2LbYSlKbdsBKRAA0ipoqtI6R2tmli1LLyUoQESoo1AgoTEA7/ACpnhsYmmeOyzV+6W0MvNqS0l09YBASr5O4J4wfcaAjqPUdLWjPZu7FSefymlg/c6f8At8KdSDwNVzpRetWFzj7ldmu4dbU6WShzTCyjSEnbgrVHr0+zYdKbUqADLxIc6tZOlIHCSJO/GYjbiYFAWGRQYqu/zrtAsS04ULIDakkHUDG8Tw3FNMbkEX4eCGnWlMq0OJWB2VQDGxM7Eb8KAVX2PvBfPLtbpptdzcAhWrStKAgAjvO6dUA/vrhb4nLOJXryx7ClhotK4nSkT4QoL2/hUu76MNXdxcPuXDqFOrUoaAkQFJCSDI34c+G8ca643AM4y58pbfeWQhQ0qI09pWomAO/76A4HGZxxKV+dA2pSUlaSkmFDujYD7/VtWDhrtdnepydwm6DjY0AAiCklQiTsZO3dArux0mxriNS3VtcIC0gk7D9kn9pI9ZHfXdHSDGO7IuDJ4S2ocgRy5g7d9Ya1YZi3F6jz/JdYlkXCHNZWkNtomFOLVASk+En2AHuqRd9HbxnEpYN2vUpooL62z2p+UeOwO8d21WZL2LyedsXmHesDYcKG0skAuFHyyqOSZA8VHnViWhK0kLAI5yJqdD06MY42e5+oWb2RXOibXVkJCQEttaEgcAJ2HuAqzg7VX3nUYC5jU461fXerRG1uFABRnfs6oMGI1H1VsjpG11oQ5bvN6kJUmVIkggHcTAO/CSTvXsopVMOndPJbZ8SXUPiRHGkOT/SrE/QPfeitD0qtEuaUtuuBRhsoKTq2Hj3mKzkf0pxBIj8g9x4jdFdjmTcP87yv1v8ADRTSleH+d5X63+GimlAFRMk+ba0W6lpTpSB2ACeYEmATA4mATANS6wpM0BWzmH1pfFviD+SEanEKAUnsiANMn5R2/s+7k70jUwl7ynHKQG5OpaShJhRgSU8SAIjn3CrRp3mawppKokAgGQCOBoCDibxV4w44u1ctiHFDQ4mCfH/fPmeNGUvl2YbUi2U8VKgBPqnbY7+vap+mOdQMk/esFs2lv10zIHfGwO4gHv39VAKTnLtYhnFLQ5pSqVoXp+VB5DkCR38dhWj+ZeDTWjDqL41LbCm1/k1hCons+sbH9Yb8RXby3pAWA4Me2FA/1Z4kBJ4mdpMcvCmmKdvX2FLv2EsK1dhsGTpgcftoCG1mblbob83O6dQClGRAkiY07nafURMHapuWfNvbJV5IbsKWE9WI4nYE+Ex6pnlU3QI3oKfGgK0c+85JVhXtwD2kKn5YG/Z5TPiRt31PxF+7evvhdg5aoSTu4ggqM/7nx5mm2keNYKOe5NAJ8tkl2dwpKMeu50tzqCSdiYI2SZ9XE93Oonni7LstYpQbQ5C/yatR3UmU7AcAN+Q7+UzK3mUYdcFlZdchCUlG/wAozvvPsiOc1Hdvs824gjHIWlRgoSeHa757tveeUUByVmbhb6UJxSlbJK1dWshQO8JlIncjjHOYqbjL1T9yo+QFlLqZU6QRqI9YGwG0mmNiXnLRpd0lKHyntpTwB7q76d5k0Atyl+qzUhPky3gpKiSlJMRG2wO/8OZgUrGaunWW3W8MpJ2KuuBCSFJJMGNjAgk8yAe+rMUzzoUgKBCtwREGgIeNcbv7Fi6DAbS4nW2lQEhJ+Ty2MQYqU0y2zqDaEo1KKlaREk8TW4EVmgCtV/JMiRHCtq1WSEkjkJoCrqv8e4h64dxKVNWrTZSdCSrcqTA7gIE77SQQIrg5mMUpQR5oCkKX1cqSjiklIB5A9gwDvuK6+cekC2tbWOBS40goVpACSdUkgqn9nbw8YpriPKrhC05Cxbty25qREGVGSVeBk8fE0ApYythbtoX5mLDrTfWJhCQAk7GDy+UJHj4V3d6WMJTDVo/qKiE6xHd7eY24jarF1KOsLmlPWRp1QJjunurbQKAW5TzhqaVYNoUnSdWojjyBnlx4c45Us8nz62mlqUyl7SQUJ0gAhCYMjnq1eoHhVmAijTQFTWekIIabtGA4EOKT2EaEiTHa5K+TAiI41LvtX85sP1ka/J3dUcJlE1YSKQZP9K8T9A996KAmYj53lfrn4aKaUlu8M65dOvWmSu7Xrla1oaUmCqAJ3BjYVy8yZD0/f+9Hw0A/opB5kyHp+/8Aej4aPMmQ9P3/AL0fDQD+ikHmTIen7/3o+GjzJkPT9/70fDQD+tdIpF5kyHp+/wDej4aPMmQ9P3/vR8NAPoFG1IfMmQ9P3/vR8NHmTIen7/3o+GgH9FIPMmQ9P3/vR8NHmTIen7/3o+GgH9YMEb0h8yZD0/f+9Hw0eZMh6fv/AHo+GgHpAI3rMCkPmTIen7/3o+GjzJkPT9/70fDQD6s0g8yZD0/f+9Hw0eZMh6fv/ej4aAf0Ug8yZD0/f+9Hw0eZMh6fv/ej4aAf0Ug8yZD0/f8AvR8NHmTIen7/AN6PhoB/RSDzJkPT9/70fDR5kyHp+/8Aej4aAfQKBApD5kyHp+/96Pho8yZD0/f+9Hw0A/opB5kyHp+/96Pho8yZD0/f+9Hw0A/opB5kyHp+/wDej4aPMmQ9P3/vR8NAPqQ5P9KsT9A996KDhL+Pz9kPYUfDW9lg1s5Bq8uchc3bjaClAeIhIMTEAdwoB5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465138"/>
            <a:ext cx="1714500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g;base64,/9j/4AAQSkZJRgABAQAAAQABAAD/2wBDAAkGBwgHBgkIBwgKCgkLDRYPDQwMDRsUFRAWIB0iIiAdHx8kKDQsJCYxJx8fLT0tMTU3Ojo6Iys/RD84QzQ5Ojf/2wBDAQoKCg0MDRoPDxo3JR8lNzc3Nzc3Nzc3Nzc3Nzc3Nzc3Nzc3Nzc3Nzc3Nzc3Nzc3Nzc3Nzc3Nzc3Nzc3Nzc3Nzf/wAARCACRAQADASIAAhEBAxEB/8QAGwAAAgIDAQAAAAAAAAAAAAAAAAUEBgECAwf/xABNEAABAwMCAgUHBwcKBQUBAAABAgMRAAQFEiExQQYTIlFhFBVVcYGR0jI0c3ShscMjNTZCUsHRBxYlM2KjsrPh8CRTcpKiJkNjgoPC/8QAGgEBAQADAQEAAAAAAAAAAAAAAAUBAgMEBv/EACwRAAIDAAEDAgQFBQAAAAAAAAABAgMRBBIhMQVBE1FhcRQiMjPBIzSBobH/2gAMAwEAAhEDEQA/APTn3Xlv3zi7+8bDdylhpi3CO0SEwBqHGVczXNVwyiUrzeSDoAloNJKxIO0BHgfdXUqtkIy/ljRdaVepGhKZJOluPtjflFRhfYFnW41Y6XVpgp6sJJ2mDJ2gK+0xJFAbovLZTZc8/wB+BpKtOlEkAmSIQe4n1b1sLm2lQ/nFfSnjKURtM76OEAk9w3rWxt8FnEPt2dsEANhKnG+wqCSYHPn9sd9OlYqyKUpNq1CTI24bzQC5lKHrg27WevlPBOopARsOW+iK6Xtq5Z2j107lsgUMoK1BPVzA327NTbfFWVs6HWLVtDgntcxPHfxrbKKYTYP+Wo6y3KdLiAJ1JO0RQCMXVuk6H89fsOBRSpt0NgpI2gkJju58CO+jyu10qV/OK9CEJ1KXpRAG8k9jYCOPDcd4rkq/6OgrCbJKnWkkKluSAJcMnwKCZ74iZrD950eQHGTZadRJc0oCYBJk8d/lEwJ49+1ASFXFulfVrz1+lfcUJkHfiNEg7EQYmpttZOXLQeZzOQUhXAw2PA7FE8aWeXdH1WQDTKlApUkBtBKwAkknjOwKt/dVgxQYRj2kWwWGkiAHDKuJmfGZoBQ7LVy4yrK5MhuAtwJbKUqIkD5MkmRwHMVzF1aqUEp6Q36iYCdKEnUTyH5Pf2V0zF/hrfIFN9bguFGlTunhw27+Chv7JnaobmU6OvNJbDCoCkr0hBTEHf3HUCO9KhxoCQq5tg044jPZFwNJ1KDTaVGNMzARzHDv5Vup5hDjiHM9foLayhWpCQJHEzo4DmeFRxd9H2yvRYQpS1JUhLfFUQobHfkO7famFkMTlLi4DdqFLBS4srSYUTIn3pII8OdAcbUs3TqWbfP3ynCkqCSlAMD1oqY5jn0IUo5i/ISCTAbJ/wANSmcbaM3AuW7ZpD4SU9YB2o7prtcKbRbuKe/qwglc8IjegK2xe2zrSF+fr9JVJSiG1KMEiAEpMkwdhvse411W/btqUlfSG9BEg9lO0TJ+R3gjxIjjUZd90cChrtIWEhOpSO12lQe1PfAmeexrdvKYVQuOssw0N1L1QdQ3g8eZBge8CgN0XdqU75+/SZiFoSCPl8ZRt/Vr9UGaYMWDr7SHWc1frbWJSR1e4/7KTN3PR1TToFmW0OogrQJKkEEatj/bI7+0fE1Zsa809aNFhCm0JBQEKEFOkxEeEUBG813Hpe//ALv4ajX1s7aNpKsrk1rWoIQhsNalKPISkDv4mntLc45aot203rBeaccCY7juQeXCORmgFS7m3bALudyCFEbo6tJI4zsEHgQRtwIisi5tSQP5xXhkkA6UiYn+x4GDzggVqMngW0qdTbQkwSvq4AmNPqmR6t5jep1ph8PcWrL7Nm2tCgXGysGe2P4HhyoDWztl3fWFrMZGG16DqQhO8A80eNSPNdx6Xv8A+7+GpltatWqSGWwgEyQnntE+4V3kUAs813Hpe/8A7v4aPNdx6Xv/AO7+GmRUKAoESCCKaBb5ruPS9/8A3fw0ea7j0vf/AN38NS7m9t7b+ucCfDifdWba8YuUa2HNQHHbceysKSbze5nH5IZxdxH54v8A+7+GoiV3OPz9paqvX7lm4ZWopeCeyUlO4gDvNPQQaQ5P9K8T9A996KyYJeKSFXWVCgCPLJg/RoqcbZkjdpsyRMoG8cKhYf53lfrf4aKZmgIGEdNxZl1aG0r651J0JiQlxSR9gFMKV9HPzcfrFx/nLppQBXK4t27lpTT6ErbV8pKhIPrrrRQHEWzI3DSJIAJ0jcCoGDSm6xVrcPNtqdWglStCRO5PIU1pX0Z/MNl9H+80BOFowODLY20zoHDurqlISIAA9VZrFAKsqAMnjE6U6XnVoclIOtIbWoA+AIB9lMPJ2tiGm5E76RzMn7d6X5X864b6dz/JXTUGgI7djbNFRat2klZBUQkbkcKyxZW7Fw6+00EuPRrUOccPvPvrvWaAK5XLgaZccKSoJSSUgSTXWtVbmKArbWatV3CGW8YVEhBlISUgGOB5gTt3wY4VtjswxkH22XMb1a9ILilJGlHZk7mPV4791WAkJ3n7a1lC0/KCkKEHeQRQaaJYYWlCkNNFOxSQkd2xHsNd0oCT2QAO4Ui6JXDYx7mPDiVrx7yrYAKnsJ3Qf+wpp9NABrm6227AdQlUGQFCd++tyeVVzKZJWPzLzTr2lp2yC2kKntLSpWoJ8dMSPVWJPFptCPU8RKsn2385f2iQ0pllllekIAhS1O6t43nSmt8p0gxeFCW724Q0dhp4R/CvOugN9feUZTKXKyh2/DL7aVbjq5dA9QGmKa5bB47pAr+k20uOEkNviQpKj4jj7a875VcZqDfdnf8ACyTe+EXywv7e/YS/auBaFCQQQakLKtB0xPKeE15z0AxGZtsO7YP6rQh4oCiCD1YVupHdMbHhxr0cDaDXeLbXc53VqubinpTcr0kccwVisJ0PXbKVr0GIniB7Z9laYzOv4+0DDwTqUnUlJmUz4fuqXnMDbWjQu7VK4Qsq6pS1KQkqP6onbcnbxqhP5dN7nDih1qCUalvoVoWDyjbjH8OdQuVK6PIbTzP+Fbi1VW04l9yzvXa711QeWSpwQFHcA8vZWOj4vsxiC3bkN+WNCXCs6kNK4mBzjhw41HZSLPF35yg0XibR5y1dSNKLkJQdweShG6O7cSOF7wmMaxeLtrNpIHVNIQojmUpA/dXp4XFsU/izZ5uTyIZ8OCJyRAgcqRZP9K8T9A996KfxApBk/wBK8T9A996KrE0mYf53lfrf4aKZmlmH+d5X63+Gip1w+3btKdeUEoTxJoNIPRz83H6xcf5y6aVWMBltOMSryV6FPvqJMDi8vhvVit3kXDQcaVKTWWmjCaZ1oopdf5RNo6G0tLdVxVpIgUS0N4MZpX0Z/MNl9H+81Hayl0twEtI0k8BO1duiytWAsVd7f7zRrAno2qPfPrtrZx5DS3ihJV1aI1Kjunaa71qqDM1gyJb28YfvcG+lxOh1xakTtILKzwrtfZ6zslpDziEJUrSFrWEgnuE8aqHSTF3VxmOj7WPuVWlh5W4SWlflAoIWdKdtkkBQ7t+FNelHRGw6TMsouy62thRU240oSmeRBEEf7mtVNNajr0R60pPsWm1uUXKAtEjvBFd5qsYLE3GDx6LGxuk3S25g3JiATPLl3bVYLRLyGUC5eS67HaUlOkH1CkZdS01nCMX+V6iRWqiOfdW1aqiRNbGhQelvSG9xGCfYf6zy5bymmIAPXajKSI5BJE+qKm2TeTOIt7VxwNlTQLiAmCFFMqHv5V1zaP6UUpxtouNDUw6toKU2SmCUz6qoGO6X3JznkYdVcobQltTi+yFLmVKKRw7hHdXg/G9M3i3CnDhu+tdPZ+TZprpF0Z6Sodv1ouLS6WlHWNp0BJB0g+BEjY8dq9davmkm2aeWEvvghKOaiBJ91JMY0nJlxq4bLraSlUrGoJV7edObLFW1rdOXKA4t5Y063XCshPHSCeAnkK9HHtdsOr2PNyFBNRzGvP1JwMio19bJurdbRjcc+B8D4HhUqKwQJ4V2a1HlTw8i6RZROIuL9aGkNhFtbtNMI2SDLyUpHcBFWTojaec7dh66MjqkuOBMgKURt7BVF/lCYef6RMBSSGHlpSFHgSFOT/i+2r9aXisbh7tdqAHShpq3BEjWo6U+vc/ZUOFcZ3R33/gv2pw4qUfLLk0y23OhMTua6bVytkKbZbQt1TqkpALigAVHvMbb11NXSBmCzpFHmpwHgVIH/kK8a6MtdZ0qyFwsHW26tInbedo9g+2vZOkM+biP/kR/iFeR9GywOkmUccdS2nrVqRKoSTJSTHtj2+NRub3ta+iLvpbymbL+4ny83dqthD1pjmWQllxGpLj5Ac1GN+yNPDvPKprHSC8KFDzepa2zpWUgjeJAIAI7WwEE8ZMbVjF2l09iMo81rt7m/W6tnWNKm+wG257jCEnwmuptc8VEIvEtjcjZBPBUA9njOmTzHCIJNatZBIjWv8xyvOk79ktKLiwAWUFYQHTqUIUdhp8ADw3VtPPpflR6UYcrAB8nekAzBlHOmGLYvUtuHJraddLitBQkQEcqg5L9K8T9A996K3OZMxHzvK/W/wANFa5tZ6yzQfkFwqUPFKSRW2H+d5X63+GitekKYs0PcC24DPgdv31mHk1l4K/i0OMWSUvKIWpTiiBP6zilD7CKsmDCvJFqUZ1OKM0ibITKNStjBA5bVYMJHm1qPGfXNdbPBzr8k48KTugOvvGRrSsp4cKcGk1zLeXUgb9a3q3/AGhtyryW2OGNHphDq1HVtn8oOHygeHKuXQ8f+nbFX7TZP2mtbh4ot3FApBAgQdwT+/emzCdLSEjglIFYhY5yaZhwUV2OtYNZFFdjUouTcXb9Ice3pB03ylcP2mXP41Ia6UW7+Qesrdet1pKXCJ2IPAgzvU7ON9Vk2nBEOIgzw2P+pry3obcOvdK8stwaNWpsJCYCAkwBA4bCodk5w64p+CzRx4XRc2vY9lxmhu2bceWkPXJ1GTGpREwO/Ye4UwFU8uF7pHg25lNu2lUEzCltvfbCPdVwT31Xp/QvsSrVkjasGs1g11OZXelLOtTRg9ttaDBIMRNeK9CWf6XecVI0q3JJkEnh9le49JwC0x4rMiOI0mvE+h4bVnFNEOpCluFISshMgzG3hPuqLyl/Usz6H0Xpcspbfsj2jDXXVLtrJllTi1tl95eoANpJIT6ySCAB3E+t+KVYGyZtrRLzSPyj6UqcWTJUQNuPLw/jTWqtCyqKINzTsYGg8aDWOddWczxb+ULSMvjSVLQQ87KkrggahJHd66vnRewtbh0PPt9atkJW0twlWlRESJPGKon8ocJy2NccIDflDoVI4AkSa9G6JJ0B1I4BtAHuqFx/3of5/k+g5ba4awsdBrNBq6fPivpBIx5j/mI++vIuhZ1ZjKqB2KlFCh3a1A/b99eu9ITGP/8A0R94rxzoh1zWQvHbW2L5HWJ0l5LYCSqZ7XHcH3VH5n7z+yLnprzjzPcmdm0jwrpI7xSazvsmt5pt/DKabVsp3yttWkeobmlttlOkCI8rxpc3QjsNESZ7Spk7QUmI5KFVofpREfktdIMn+leJ+ge+9Fau5LNNpMYxLrmmQlGoCd9p5bgevUP2TXEuvXGdwj1yyWHVWzxU0f1JKdvXwnxrYwNMP87yv1v8NFbdIQDh7qeSJHrmtcR87yv1v8NFa9IFg2jbE7uupERxA7R+wVmHlGsvAiKiVOACe39v+4qwdH1f0alJ4pUoH31XWjrUNjC5PCDJ5+FPuj21s6gCAHDHuFd7fBwr/UNjVfzbyWrxx5cdVb2jjjpKtMJ578tgafqVANU7pClNzj7oOnfIut2qQOIbUsJI9ZTrNeC6Lnkfqe2t9OslhdxeYhFw42hp11lLpb4qSrSFafGBIJ8BVgs3Q9atODcKQDPsqGNKkg6WxzjTwnjXXEoUzb9QoQG1EJP7SeINYjBxs35mOpOGE4VgqrNLs9eOWGIu7poAuNtkoBEyrkPfFeg1S14L+kjo8pt0SB2VKM+6vI+ialr6WXoFwdQfdClaPlwYk/sxXp+WTcXWRDaBpfdCWG1jbTtLix4J3/8AsR7ZtlgMfZICLe0aQlIGkhIkwInhv/rUedE7Jzl82VuPy48eHR51Eaxt2G1YpxtJ61y9/KrJkqIYdA9QAHCrUKrirVdrlMeNQLa7yUj9k9Q9NWMVR4+qtJ+UTLWnNtGawazUHM3wx1g7cada0gBCOa1Ewke0kV3Zok28Qv6SKl21QeBKid/D/WvHcKtCM05clJKhkB+UHABalNkf+YNeoZ9TmRefZZXoKGi0Fp3hR4+4x7qpY6L3lji7q2tUBYDSlofchS1KG4SEjh69zUKyfXbNou8RxrocZPuz1fDqCsdbx/ywKm0h6KXqbqxTp+SpIdR/0rAUPvp9Vfjy6q0RbVk2YNYrJ4VoVbHwrq32OZ47/KOEG+xgdALarh0K1cInnXoHRNYBWAZlpCp8KoP8oaSsWF0G9aGrpRXAnYnn4Vd+ib7SnGltmUPWydHiB/oag0SStg/qy/ytfESLbRRRV8gCnpF+bx9In768l6HIV5XdrSvsArbUOAPameHeo16x0jMWTY73Ux9p/dXlXRFw+U5Bs6SrUtYIGxBWf4fdUTnPLJNfJF70z+3me0NiW08xFbxM1q1/VI5dkVtqq1HwiC/IFA5ikOSEdKsT9A996KflQpBk/wBKsT9A996KyCZh/neV+t/horl0iZdU2w8yyp3qirUlPGCI2rrh/neV+t/hopnWU8emGtRSkJdCRqYeCuE9WZJqz4dhxi0/LJ0uKUSR3d1TtqBW87HI0hWomCJBHeKp2VZvXM9jLBpnUlC3Loq1CNKE6Uz7V/ZVzpTaoD2fvrmJ6htu2Se4xrV/iRWieG7Wgi3u0bqShXgFR99MLZKgjtp0nhxmu0UUb0JYYqFl7Ru+x71s84W0LTusGNMbg+yJqaaU5Y+XPoxSD2HE9ZdKng0D8me9REeoK5xWMNk8eoSWflDjTt6u7Ldy43pYUWgAlHEK0nmpXbI2/VH6tcrDo3dN39vkrvL5K6vEGFKlKWlJjdPVjYD7auXVoIEpSY4SK3FYcYs2Vs1uP/QjuFqXf4vWgj/jOJB3/IvU9pZlh/xuI+un/JdppWX3Oa7BSbpFbXTxsXbRAdNvcBxbcgSNKgDud9JIVHh305rVcc+6sNasN4y6XpRekV1lcZjGvMQtEJAUu5urtYlsDnp/WJM7Ce7elWPPT5xhu5uMhjk64JtHG0ggGNjA2Mcp2q0N2bWcyvlQQRjbRwlA/Vu3gfl/9KDw71SeAEvXbC2dQAppI7inY1oqa1mHSPJnFY4p/cQ9D0p8hs0jT11sF2zhSeSFKEfYnerTVf6O2zdjl81aoH/voeRJ3CVoH/8ASVVYa3UVHwcm2/JqqqvkskixyGWLtwhtPk7RhS50bLlceqBtzFWhVV/plhBm8LdWjYSl1xGnXpk8QfbwFa2JuPY3qcVL83go56XdHlNL627cAZbJ3ZMLAkwDJBJ7qbYfMYdTzDOOyLSnUqAabCSAfDfl91V66/k+fY6PZK4dcd1s2jq2222gJUGzsOJ3gSAN6bWPQu5sMmw6wpzShetSiN1gGUg8fVyqeuLmNQLFlnGacY2vx8vc9MbXrbSscFAGsqMCaw2IQkdwApX0oecZwzyWVFDj6ksBcxo1qCSr2Ak1S3FrIsY9UkhZksinI46wfShSEvanQCQdgCPtBmvN+hQi9yKFGQJISRBgKV+4J28avD6g8hpFmhKGGkBllJUBpQB3eweyl2Pwnm99bzQaT1iytZKhz/39m9fPX2q2c2vf+C9xWqqXF+5a27q7v8q3bWd11NvasNu3BShKy4pcwiSNuykkxvuK4JYzSbxaWLlCm1urJUpwLCDKSARHcVQNj3kwK16CvIdx7zxBDt26q4k7ygwlv2hCUD2VMc6O27j7zpfdBddLhCQkcY24eA34gbTvV2manBNEGcemTRGuU59m36xD4ecKkjqm1JJjswZ0Rx1yY4Rw5cGvLfP2KORUFPdXcRtB0goA27yBqPiojlTbHYRmwvPKGXnSnqi2GiewkSDsBty+/vqNk/0rxP0D33orqakzD/O8r9b/AA0U0pXh/neV+t/hoppQBRRUTKXRsrJ250a9CRtMDjG55Dfc8hNASVEbyYpZ0dGrGpued2tdzvxhaipIPqSUj2Uuu+kFssO2T6VFa2ylZYdBSAdjpVt+0ncxxPdQnpJb2qVIXbOpZb0obKCFavlCI4fq9+/KgLNWJHfUDGZFGRQ8pCChDbmgSRJ2B5cOPA7jnXPL5F2xdtG7e1VcOXDhRAJEQJnYH7YFATb26as7Zy4fVDbaSpRG59QHMnhFRcPbONMuP3QCbq5X1jon5G0BE/2QAPHc86VvZq0uVNpfsrpSErbdSezCTAKSoat4mYE7gcxXe26TWj5a6tm40urS2kwmCtUwOPckmeFAPqKwOFLc7kzjLZt1DPXFbgbAkjiCeQJ5d3OgDLfPcR9cP+S7TOqyrOWVz5M88y+FMr61uFACSkp3kjbSv2nYSRTXFZJORDykIUhDTnVjURJ7CFTHL5UR4b70AxmoeW/Nl59Av/Cag5LOIx94W3WVKaDeorSozz2iIHrJA38DUd/P2dzZLSpu46t5JQSNOoAgA7TP6w9m/DegGmFQhvD2LbYSlKbdsBKRAA0ipoqtI6R2tmli1LLyUoQESoo1AgoTEA7/ACpnhsYmmeOyzV+6W0MvNqS0l09YBASr5O4J4wfcaAjqPUdLWjPZu7FSefymlg/c6f8At8KdSDwNVzpRetWFzj7ldmu4dbU6WShzTCyjSEnbgrVHr0+zYdKbUqADLxIc6tZOlIHCSJO/GYjbiYFAWGRQYqu/zrtAsS04ULIDakkHUDG8Tw3FNMbkEX4eCGnWlMq0OJWB2VQDGxM7Eb8KAVX2PvBfPLtbpptdzcAhWrStKAgAjvO6dUA/vrhb4nLOJXryx7ClhotK4nSkT4QoL2/hUu76MNXdxcPuXDqFOrUoaAkQFJCSDI34c+G8ca643AM4y58pbfeWQhQ0qI09pWomAO/76A4HGZxxKV+dA2pSUlaSkmFDujYD7/VtWDhrtdnepydwm6DjY0AAiCklQiTsZO3dArux0mxriNS3VtcIC0gk7D9kn9pI9ZHfXdHSDGO7IuDJ4S2ocgRy5g7d9Ya1YZi3F6jz/JdYlkXCHNZWkNtomFOLVASk+En2AHuqRd9HbxnEpYN2vUpooL62z2p+UeOwO8d21WZL2LyedsXmHesDYcKG0skAuFHyyqOSZA8VHnViWhK0kLAI5yJqdD06MY42e5+oWb2RXOibXVkJCQEttaEgcAJ2HuAqzg7VX3nUYC5jU461fXerRG1uFABRnfs6oMGI1H1VsjpG11oQ5bvN6kJUmVIkggHcTAO/CSTvXsopVMOndPJbZ8SXUPiRHGkOT/SrE/QPfeitD0qtEuaUtuuBRhsoKTq2Hj3mKzkf0pxBIj8g9x4jdFdjmTcP87yv1v8ADRTSleH+d5X63+GimlAFRMk+ba0W6lpTpSB2ACeYEmATA4mATANS6wpM0BWzmH1pfFviD+SEanEKAUnsiANMn5R2/s+7k70jUwl7ynHKQG5OpaShJhRgSU8SAIjn3CrRp3mawppKokAgGQCOBoCDibxV4w44u1ctiHFDQ4mCfH/fPmeNGUvl2YbUi2U8VKgBPqnbY7+vap+mOdQMk/esFs2lv10zIHfGwO4gHv39VAKTnLtYhnFLQ5pSqVoXp+VB5DkCR38dhWj+ZeDTWjDqL41LbCm1/k1hCons+sbH9Yb8RXby3pAWA4Me2FA/1Z4kBJ4mdpMcvCmmKdvX2FLv2EsK1dhsGTpgcftoCG1mblbob83O6dQClGRAkiY07nafURMHapuWfNvbJV5IbsKWE9WI4nYE+Ex6pnlU3QI3oKfGgK0c+85JVhXtwD2kKn5YG/Z5TPiRt31PxF+7evvhdg5aoSTu4ggqM/7nx5mm2keNYKOe5NAJ8tkl2dwpKMeu50tzqCSdiYI2SZ9XE93Oonni7LstYpQbQ5C/yatR3UmU7AcAN+Q7+UzK3mUYdcFlZdchCUlG/wAozvvPsiOc1Hdvs824gjHIWlRgoSeHa757tveeUUByVmbhb6UJxSlbJK1dWshQO8JlIncjjHOYqbjL1T9yo+QFlLqZU6QRqI9YGwG0mmNiXnLRpd0lKHyntpTwB7q76d5k0Atyl+qzUhPky3gpKiSlJMRG2wO/8OZgUrGaunWW3W8MpJ2KuuBCSFJJMGNjAgk8yAe+rMUzzoUgKBCtwREGgIeNcbv7Fi6DAbS4nW2lQEhJ+Ty2MQYqU0y2zqDaEo1KKlaREk8TW4EVmgCtV/JMiRHCtq1WSEkjkJoCrqv8e4h64dxKVNWrTZSdCSrcqTA7gIE77SQQIrg5mMUpQR5oCkKX1cqSjiklIB5A9gwDvuK6+cekC2tbWOBS40goVpACSdUkgqn9nbw8YpriPKrhC05Cxbty25qREGVGSVeBk8fE0ApYythbtoX5mLDrTfWJhCQAk7GDy+UJHj4V3d6WMJTDVo/qKiE6xHd7eY24jarF1KOsLmlPWRp1QJjunurbQKAW5TzhqaVYNoUnSdWojjyBnlx4c45Us8nz62mlqUyl7SQUJ0gAhCYMjnq1eoHhVmAijTQFTWekIIabtGA4EOKT2EaEiTHa5K+TAiI41LvtX85sP1ka/J3dUcJlE1YSKQZP9K8T9A996KAmYj53lfrn4aKaUlu8M65dOvWmSu7Xrla1oaUmCqAJ3BjYVy8yZD0/f+9Hw0A/opB5kyHp+/8Aej4aPMmQ9P3/AL0fDQD+ikHmTIen7/3o+GjzJkPT9/70fDQD+tdIpF5kyHp+/wDej4aPMmQ9P3/vR8NAPoFG1IfMmQ9P3/vR8NHmTIen7/3o+GgH9FIPMmQ9P3/vR8NHmTIen7/3o+GgH9YMEb0h8yZD0/f+9Hw0eZMh6fv/AHo+GgHpAI3rMCkPmTIen7/3o+GjzJkPT9/70fDQD6s0g8yZD0/f+9Hw0eZMh6fv/ej4aAf0Ug8yZD0/f+9Hw0eZMh6fv/ej4aAf0Ug8yZD0/f8AvR8NHmTIen7/AN6PhoB/RSDzJkPT9/70fDR5kyHp+/8Aej4aAfQKBApD5kyHp+/96Pho8yZD0/f+9Hw0A/opB5kyHp+/96Pho8yZD0/f+9Hw0A/opB5kyHp+/wDej4aPMmQ9P3/vR8NAPqQ5P9KsT9A996KDhL+Pz9kPYUfDW9lg1s5Bq8uchc3bjaClAeIhIMTEAdwoB5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465138"/>
            <a:ext cx="1714500" cy="97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t3.gstatic.com/images?q=tbn:ANd9GcTXVLuOwF_4_u4hpVoY1rKfgh1dBTDx6aoFbs1IuCRS8gMd6b4&amp;t=1&amp;usg=__7UTc2zivroCnuL69UZI28zXR6S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33189"/>
            <a:ext cx="5486400" cy="310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Growth and Development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8674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Epiphyseal</a:t>
            </a:r>
            <a:r>
              <a:rPr lang="en-US" dirty="0" smtClean="0"/>
              <a:t> Disk</a:t>
            </a:r>
          </a:p>
          <a:p>
            <a:pPr lvl="1"/>
            <a:r>
              <a:rPr lang="en-US" dirty="0" smtClean="0"/>
              <a:t>Division between primary and secondary ossification centers</a:t>
            </a:r>
          </a:p>
          <a:p>
            <a:pPr lvl="1"/>
            <a:r>
              <a:rPr lang="en-US" dirty="0" smtClean="0"/>
              <a:t>Responsible for lengthening bone</a:t>
            </a:r>
          </a:p>
          <a:p>
            <a:pPr lvl="1"/>
            <a:r>
              <a:rPr lang="en-US" dirty="0" smtClean="0"/>
              <a:t>Bone continues to lengthen until disks ossify.</a:t>
            </a:r>
          </a:p>
          <a:p>
            <a:pPr lvl="1"/>
            <a:r>
              <a:rPr lang="en-US" dirty="0" smtClean="0"/>
              <a:t>Growth in thickness is due to </a:t>
            </a:r>
            <a:r>
              <a:rPr lang="en-US" dirty="0" err="1" smtClean="0"/>
              <a:t>intramembranous</a:t>
            </a:r>
            <a:r>
              <a:rPr lang="en-US" dirty="0" smtClean="0"/>
              <a:t> ossification beneath </a:t>
            </a:r>
            <a:r>
              <a:rPr lang="en-US" dirty="0" err="1" smtClean="0"/>
              <a:t>periosteum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Epi</a:t>
            </a:r>
            <a:r>
              <a:rPr lang="en-US" dirty="0" smtClean="0"/>
              <a:t>. Disk is damaged before ossified, it can cause premature growth ending.</a:t>
            </a:r>
            <a:endParaRPr lang="en-US" dirty="0"/>
          </a:p>
        </p:txBody>
      </p:sp>
      <p:pic>
        <p:nvPicPr>
          <p:cNvPr id="6148" name="Picture 4" descr="http://www.methuen.k12.ma.us/mnmelan/Main%20Page/fem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943225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76500" y="2933700"/>
            <a:ext cx="6858000" cy="990600"/>
          </a:xfrm>
        </p:spPr>
        <p:txBody>
          <a:bodyPr/>
          <a:lstStyle/>
          <a:p>
            <a:r>
              <a:rPr lang="en-US" dirty="0" smtClean="0"/>
              <a:t>Repair of Bone Fracture</a:t>
            </a:r>
            <a:endParaRPr lang="en-US" dirty="0"/>
          </a:p>
        </p:txBody>
      </p:sp>
      <p:pic>
        <p:nvPicPr>
          <p:cNvPr id="5124" name="Picture 4" descr="http://www.methuen.k12.ma.us/mnmelan/Main%20Page/heal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553200" cy="683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 Functions</a:t>
            </a:r>
          </a:p>
          <a:p>
            <a:r>
              <a:rPr lang="en-US" dirty="0" smtClean="0"/>
              <a:t>1. Support </a:t>
            </a:r>
          </a:p>
          <a:p>
            <a:r>
              <a:rPr lang="en-US" dirty="0" smtClean="0"/>
              <a:t>2. Protection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Bones shape and form body structures</a:t>
            </a:r>
          </a:p>
          <a:p>
            <a:pPr lvl="1"/>
            <a:r>
              <a:rPr lang="en-US" dirty="0" smtClean="0"/>
              <a:t>Bones support and protect softer, underlying tissues</a:t>
            </a:r>
          </a:p>
        </p:txBody>
      </p:sp>
      <p:pic>
        <p:nvPicPr>
          <p:cNvPr id="4098" name="Picture 2" descr="http://t0.gstatic.com/images?q=tbn:ANd9GcTI4Ab1G2LH3vOjAQ08idlt5rkT23AkBppF5zRrCAFXF17v3lY&amp;t=1&amp;usg=__QTf53kmseXwHgcOuyZCYfcKrBA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859" y="0"/>
            <a:ext cx="437714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ciencelearn.org.nz/var/sciencelearn/storage/images/contexts/sporting-edge/sci-media/images/bent-arm/14731-3-eng-NZ/Bent-arm_full_siz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3629025"/>
            <a:ext cx="4848225" cy="3228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Function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3. Body Movement</a:t>
            </a:r>
          </a:p>
          <a:p>
            <a:pPr lvl="1"/>
            <a:r>
              <a:rPr lang="en-US" dirty="0" smtClean="0"/>
              <a:t>Bones and muscles function together as levers</a:t>
            </a:r>
          </a:p>
          <a:p>
            <a:pPr lvl="1"/>
            <a:r>
              <a:rPr lang="en-US" dirty="0" smtClean="0"/>
              <a:t>A lever consists of a rod, pivot (fulcrum), a movable weight, and a force that supplies energy.</a:t>
            </a:r>
            <a:endParaRPr lang="en-US" dirty="0"/>
          </a:p>
        </p:txBody>
      </p:sp>
      <p:pic>
        <p:nvPicPr>
          <p:cNvPr id="3074" name="Picture 2" descr="http://t1.gstatic.com/images?q=tbn:ANd9GcTiVJy0X8Uw5F_-w4dXDKwoS1hHdvVud2bZ4nPaUG6NGxqZ0kE&amp;t=1&amp;usg=__o-rbQQrmb7UF7z3K1a1NTnG8b94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463992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jectskeletal.tripod.com/bonestu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3562349"/>
            <a:ext cx="5086350" cy="3295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Function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/>
          <a:lstStyle/>
          <a:p>
            <a:r>
              <a:rPr lang="en-US" dirty="0" smtClean="0"/>
              <a:t>4. Blood Cell Formation</a:t>
            </a:r>
          </a:p>
          <a:p>
            <a:pPr lvl="1"/>
            <a:r>
              <a:rPr lang="en-US" dirty="0" err="1" smtClean="0"/>
              <a:t>Hematopoiesis</a:t>
            </a:r>
            <a:r>
              <a:rPr lang="en-US" dirty="0" smtClean="0"/>
              <a:t> (development of blood cells)</a:t>
            </a:r>
          </a:p>
          <a:p>
            <a:pPr lvl="2"/>
            <a:r>
              <a:rPr lang="en-US" dirty="0" smtClean="0"/>
              <a:t>At different ages, </a:t>
            </a:r>
            <a:r>
              <a:rPr lang="en-US" dirty="0" err="1" smtClean="0"/>
              <a:t>hematopoiesis</a:t>
            </a:r>
            <a:r>
              <a:rPr lang="en-US" dirty="0" smtClean="0"/>
              <a:t> occurs in the yolk sac, liver and spleen, and red bone marrow.</a:t>
            </a:r>
          </a:p>
          <a:p>
            <a:pPr lvl="1"/>
            <a:r>
              <a:rPr lang="en-US" dirty="0" smtClean="0"/>
              <a:t>Red Bone marrow produces red blood cells (RBC’s), white blood cells (WBC’s) and blood platelets</a:t>
            </a:r>
          </a:p>
          <a:p>
            <a:pPr lvl="1"/>
            <a:r>
              <a:rPr lang="en-US" dirty="0" smtClean="0"/>
              <a:t>Yellow Marrow stores</a:t>
            </a:r>
          </a:p>
          <a:p>
            <a:pPr lvl="1">
              <a:buNone/>
            </a:pPr>
            <a:r>
              <a:rPr lang="en-US" dirty="0" smtClean="0"/>
              <a:t>    fat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howstuffworks.com/gif/adam/images/en/calcium-and-bones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810000" cy="304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Function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153400" cy="4495800"/>
          </a:xfrm>
        </p:spPr>
        <p:txBody>
          <a:bodyPr/>
          <a:lstStyle/>
          <a:p>
            <a:r>
              <a:rPr lang="en-US" dirty="0" smtClean="0"/>
              <a:t>5. Storage of Inorganic Salts</a:t>
            </a:r>
          </a:p>
          <a:p>
            <a:pPr lvl="1"/>
            <a:r>
              <a:rPr lang="en-US" dirty="0" smtClean="0"/>
              <a:t>Intercellular material of bone tissue contains large quantities of calcium phosphate.</a:t>
            </a:r>
          </a:p>
          <a:p>
            <a:pPr lvl="1"/>
            <a:r>
              <a:rPr lang="en-US" dirty="0" smtClean="0"/>
              <a:t>When blood calcium is low, </a:t>
            </a:r>
            <a:r>
              <a:rPr lang="en-US" dirty="0" err="1" smtClean="0"/>
              <a:t>osteoclasts</a:t>
            </a:r>
            <a:r>
              <a:rPr lang="en-US" dirty="0" smtClean="0"/>
              <a:t> break down bone, when blood calcium is high, </a:t>
            </a:r>
            <a:r>
              <a:rPr lang="en-US" dirty="0" err="1" smtClean="0"/>
              <a:t>osteoblasts</a:t>
            </a:r>
            <a:r>
              <a:rPr lang="en-US" dirty="0" smtClean="0"/>
              <a:t> build bone.</a:t>
            </a:r>
          </a:p>
          <a:p>
            <a:pPr lvl="1"/>
            <a:r>
              <a:rPr lang="en-US" dirty="0" smtClean="0"/>
              <a:t>Bone stores small amounts of</a:t>
            </a:r>
          </a:p>
          <a:p>
            <a:pPr lvl="1">
              <a:buNone/>
            </a:pPr>
            <a:r>
              <a:rPr lang="en-US" dirty="0" smtClean="0"/>
              <a:t>   magnesium, sodium, potassium</a:t>
            </a:r>
          </a:p>
          <a:p>
            <a:pPr lvl="1">
              <a:buNone/>
            </a:pPr>
            <a:r>
              <a:rPr lang="en-US" dirty="0" smtClean="0"/>
              <a:t>   and carbonate ions.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besthealth.com/besthealth/bodyguide/reftext/images/Axial_AppendicularS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5867400" cy="46939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Organization p. 140-149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Axial Portion</a:t>
            </a:r>
          </a:p>
          <a:p>
            <a:pPr lvl="1"/>
            <a:r>
              <a:rPr lang="en-US" dirty="0" smtClean="0"/>
              <a:t>Skull</a:t>
            </a:r>
          </a:p>
          <a:p>
            <a:pPr lvl="1"/>
            <a:r>
              <a:rPr lang="en-US" dirty="0" smtClean="0"/>
              <a:t>Hyoid bone</a:t>
            </a:r>
          </a:p>
          <a:p>
            <a:pPr lvl="1"/>
            <a:r>
              <a:rPr lang="en-US" dirty="0" smtClean="0"/>
              <a:t>Vertebral column</a:t>
            </a:r>
          </a:p>
          <a:p>
            <a:pPr lvl="1"/>
            <a:r>
              <a:rPr lang="en-US" dirty="0" smtClean="0"/>
              <a:t>Thoracic cage</a:t>
            </a:r>
          </a:p>
          <a:p>
            <a:r>
              <a:rPr lang="en-US" dirty="0" err="1" smtClean="0"/>
              <a:t>Appendicular</a:t>
            </a:r>
            <a:r>
              <a:rPr lang="en-US" dirty="0" smtClean="0"/>
              <a:t> Portion</a:t>
            </a:r>
          </a:p>
          <a:p>
            <a:pPr lvl="1"/>
            <a:r>
              <a:rPr lang="en-US" dirty="0" smtClean="0"/>
              <a:t>Pectoral girdle</a:t>
            </a:r>
          </a:p>
          <a:p>
            <a:pPr lvl="1"/>
            <a:r>
              <a:rPr lang="en-US" dirty="0" smtClean="0"/>
              <a:t>Upper limbs</a:t>
            </a:r>
          </a:p>
          <a:p>
            <a:pPr lvl="1"/>
            <a:r>
              <a:rPr lang="en-US" dirty="0" smtClean="0"/>
              <a:t>Pelvic girdle</a:t>
            </a:r>
          </a:p>
          <a:p>
            <a:pPr lvl="1"/>
            <a:r>
              <a:rPr lang="en-US" dirty="0" smtClean="0"/>
              <a:t>Lower limbs</a:t>
            </a:r>
            <a:endParaRPr lang="en-US" dirty="0"/>
          </a:p>
        </p:txBody>
      </p:sp>
      <p:sp>
        <p:nvSpPr>
          <p:cNvPr id="6146" name="AutoShape 2" descr="data:image/jpg;base64,/9j/4AAQSkZJRgABAQAAAQABAAD/2wCEAAkGBhQSERUUExQWExUVGBoaFBIUFxcfFRUdGhsXGRgXFxgXGyYeFxkkGhsaIC8gJicpLC0zFx4xNTEqNScrLCkBCQoKDQwOGg8PGCkkHCQxNS80MDA0NSo2LzI1NSwuLy0sLCk1NCwsNCwpLjQ0NC41MDIpLDEsNSkpNDUsMCopLP/AABEIAIcAXgMBIgACEQEDEQH/xAAbAAEAAwEBAQEAAAAAAAAAAAAAAwQFAgEGB//EADIQAAEDAgQFAgUDBQEAAAAAAAEAAhEhMQMEEkFRYXGBoQWRIrHB0fAyQuEUI1KSwmL/xAAaAQEAAwEBAQAAAAAAAAAAAAAAAwQFAgEG/8QAJREBAAICAAUDBQAAAAAAAAAAAAECAxEEEhMhMUFR8AUjYXHB/9oADAMBAAIRAxEAPwD9xREQEREEGazOgczYKl/XP4j2/lR+uYuktdWACI7jwsseq0NIIMXptvCs46RMbljcZxOSuTlrOoh9HlM3rkG4/JVlYXouPqeXRHwx58j7rdUN41bUNDhclsmKLW8iIi4WRERAREQEREGb6xhS0GhE1ngb+QvmHen4f9SzHDwGsw3YYwgwaYcST70225r7XFww6hXzGPiQXfC06XETA5328qzintpi/UMerRf3avozAZIiIERaDJotZQ5fBDBA4e/FTKC07nbUwY+njioiIuUwiIgIiIOXvAElV8POh1gY4wZ+S9zWJAsKzewAqSVmtwxiYkB2kgUFZBmo8INLFzgaPlUVPuvm8TBMkGdWqxvWOfPYj72c64ucauP7QLzxpIAMjijWQ2IEil7THXjxVnHXlYfF5erOtdolsZXMjQA4EOaACCI7iduakOaAE1I/N7LBwpw3j9QMzpEguFAZJMO472WhmAW4gc51HHnIAHCKfyob11LT4fL1K6mO8NLCxg4SDdSKplmkEtgAXad6xfY1VoFcLL1ERARF45BWzDZ/1NOboA+qreo4WjQ5o/TQ9OcK7cjrPYU+dVD6o7+2eoG1Peg4r2veUeS3LSZ/DEDd+7oo0z0Mu7IHS11Ikimnpsbhe4DZkiK3MT5Np5BRPNzSC64P1418BXIfO39EjhXgIIi7O4NWrU9OAxNLjZggbgniPCysw6tWiJo8UPSd1s+kP+AjgeEUNlFkjs0ODt9z9wstFR1I+Z+ylZZROdDhzd/yfspW2VdrPUREBQ5nEgUvYdTQKZUvUAbgTH0APvAKCfBbFP8AEAewVb1Mf2zyIMce+y7yLSQHGfiiGna5mdyrL2AyDYiq9idTtxkrz1mvu+ew2msy5tq0YOpv2HRePB1c9Q/aJ22tbb6reOA0HVFhTg2OAWFjfqtTWKaTouP237KxW3NtkZsPSivf1+fPR6/DIb8Jgcf2HlWw5Gy0/SmQw7S6OkdNlO3DYfiNNQqDQO6tKlw8MNAAtt5UVr7jS7h4bkvz7Q5hpNRdukx01SPainwngiRY1Cp57UAYqDtYz14X4Gl1Nk6DofaQD8yo11ZREQFVzr4a47iSOwp5hWlSz9YHE19p+iCzh2A4T4oq+dzOkihLZGqOG3lWMLfqfmVFmILSKF3DvvFYQeY7xo1jhSOdq7VhYeIZMxWRTUdV+M+ZWy7CGloiWgw4A+zqX491nO9PdrGHzmf/AD+U/JU2KYje2bx1Mlpry+P61Mg+W2iL8+/BeYOYDnmAYmJ51mPZdZegoKEnSOHOvOvdeZbEaRQieE2EqKfLQpExWInylxhT82r91GHQT18EyPJjurBCpYMmWkWJAPKP4C8dLyLnCfIB4hdICo5zMaXARMx1iu3OyvLLzYBxK7Dtx+wQWvT3/B3O/Mx4UWce4MMUrUi8OueUfRc4Ip8FS3a2qdidzzVrEZIi0gjpw9kEGLldJljZ5A/fefn78nAxCJoD/jNOn55sruC+Wg8RX6rtBRbly50ubFLTPtKhwiXHDIgDTqNBNoHg078Fo4tj7DvQKHBaJdFhDR0H8k+yCyqGfxSxwcPI3g3r09lfVT1BtAedeW0+UEWWzJAPwmkn3J2Ku4WKHW7jcKhlnnUJptHeR5nyr7cEAyBBN0Hao51hDw7ax/O6vLxzQbieqCp6dJBJ3iKcr/nBWH2PIz9V20RQUXsIOWiEmvZdIg4xDubCSe354XOWZDRNzJPUmfqu3skR+dF0gLnEww4EGxXSIM52ScHCK1HxeT9f9looiAiIgIiICIiAiIgIiICIi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8953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g;base64,/9j/4AAQSkZJRgABAQAAAQABAAD/2wCEAAkGBhQSERUUExQWExUVGBoaFBIUFxcfFRUdGhsXGRgXFxgXGyYeFxkkGhsaIC8gJicpLC0zFx4xNTEqNScrLCkBCQoKDQwOGg8PGCkkHCQxNS80MDA0NSo2LzI1NSwuLy0sLCk1NCwsNCwpLjQ0NC41MDIpLDEsNSkpNDUsMCopLP/AABEIAIcAXgMBIgACEQEDEQH/xAAbAAEAAwEBAQEAAAAAAAAAAAAAAwQFAgEGB//EADIQAAEDAgQFAgUDBQEAAAAAAAEAAhEhMQMEEkFRYXGBoQWRIrHB0fAyQuEUI1KSwmL/xAAaAQEAAwEBAQAAAAAAAAAAAAAAAwQFAgEG/8QAJREBAAICAAUDBQAAAAAAAAAAAAECAxEEEhMhMUFR8AUjYXHB/9oADAMBAAIRAxEAPwD9xREQEREEGazOgczYKl/XP4j2/lR+uYuktdWACI7jwsseq0NIIMXptvCs46RMbljcZxOSuTlrOoh9HlM3rkG4/JVlYXouPqeXRHwx58j7rdUN41bUNDhclsmKLW8iIi4WRERAREQEREGb6xhS0GhE1ngb+QvmHen4f9SzHDwGsw3YYwgwaYcST70225r7XFww6hXzGPiQXfC06XETA5328qzintpi/UMerRf3avozAZIiIERaDJotZQ5fBDBA4e/FTKC07nbUwY+njioiIuUwiIgIiIOXvAElV8POh1gY4wZ+S9zWJAsKzewAqSVmtwxiYkB2kgUFZBmo8INLFzgaPlUVPuvm8TBMkGdWqxvWOfPYj72c64ucauP7QLzxpIAMjijWQ2IEil7THXjxVnHXlYfF5erOtdolsZXMjQA4EOaACCI7iduakOaAE1I/N7LBwpw3j9QMzpEguFAZJMO472WhmAW4gc51HHnIAHCKfyob11LT4fL1K6mO8NLCxg4SDdSKplmkEtgAXad6xfY1VoFcLL1ERARF45BWzDZ/1NOboA+qreo4WjQ5o/TQ9OcK7cjrPYU+dVD6o7+2eoG1Peg4r2veUeS3LSZ/DEDd+7oo0z0Mu7IHS11Ikimnpsbhe4DZkiK3MT5Np5BRPNzSC64P1418BXIfO39EjhXgIIi7O4NWrU9OAxNLjZggbgniPCysw6tWiJo8UPSd1s+kP+AjgeEUNlFkjs0ODt9z9wstFR1I+Z+ylZZROdDhzd/yfspW2VdrPUREBQ5nEgUvYdTQKZUvUAbgTH0APvAKCfBbFP8AEAewVb1Mf2zyIMce+y7yLSQHGfiiGna5mdyrL2AyDYiq9idTtxkrz1mvu+ew2msy5tq0YOpv2HRePB1c9Q/aJ22tbb6reOA0HVFhTg2OAWFjfqtTWKaTouP237KxW3NtkZsPSivf1+fPR6/DIb8Jgcf2HlWw5Gy0/SmQw7S6OkdNlO3DYfiNNQqDQO6tKlw8MNAAtt5UVr7jS7h4bkvz7Q5hpNRdukx01SPainwngiRY1Cp57UAYqDtYz14X4Gl1Nk6DofaQD8yo11ZREQFVzr4a47iSOwp5hWlSz9YHE19p+iCzh2A4T4oq+dzOkihLZGqOG3lWMLfqfmVFmILSKF3DvvFYQeY7xo1jhSOdq7VhYeIZMxWRTUdV+M+ZWy7CGloiWgw4A+zqX491nO9PdrGHzmf/AD+U/JU2KYje2bx1Mlpry+P61Mg+W2iL8+/BeYOYDnmAYmJ51mPZdZegoKEnSOHOvOvdeZbEaRQieE2EqKfLQpExWInylxhT82r91GHQT18EyPJjurBCpYMmWkWJAPKP4C8dLyLnCfIB4hdICo5zMaXARMx1iu3OyvLLzYBxK7Dtx+wQWvT3/B3O/Mx4UWce4MMUrUi8OueUfRc4Ip8FS3a2qdidzzVrEZIi0gjpw9kEGLldJljZ5A/fefn78nAxCJoD/jNOn55sruC+Wg8RX6rtBRbly50ubFLTPtKhwiXHDIgDTqNBNoHg078Fo4tj7DvQKHBaJdFhDR0H8k+yCyqGfxSxwcPI3g3r09lfVT1BtAedeW0+UEWWzJAPwmkn3J2Ku4WKHW7jcKhlnnUJptHeR5nyr7cEAyBBN0Hao51hDw7ax/O6vLxzQbieqCp6dJBJ3iKcr/nBWH2PIz9V20RQUXsIOWiEmvZdIg4xDubCSe354XOWZDRNzJPUmfqu3skR+dF0gLnEww4EGxXSIM52ScHCK1HxeT9f9looiAiIgIiICIiAiIgIiICIiD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17538"/>
            <a:ext cx="89535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g;base64,/9j/4AAQSkZJRgABAQAAAQABAAD/2wCEAAkGBhQRERIREBMUEhQUFhoSFxETEhAZFxcfFhgWFhoREhIXHDIfGBojGhoXKzMsJTMpLDgsFSoyQTEqNic3LSsBCQoKDgwOGg8PGiofHiQzMC81KiwpNSwyNSw1Lys1LywyLCwuLCw0LDA1LSwqLCw1LCosKSwtKiwsKSksLDAvLv/AABEIAGMAfAMBIgACEQEDEQH/xAAbAAEAAgMBAQAAAAAAAAAAAAAABQYBAwQCB//EADUQAAIBAwMCBAQDBwUAAAAAAAECEQADIQQSMQVBBhMiUTJhcYEUU5EjM0JigqHTJFJykrL/xAAZAQEAAwEBAAAAAAAAAAAAAAAAAQMEAgX/xAAjEQEBAAIBBAEFAQAAAAAAAAAAAQIRAxIhMVFBIjJxwfAT/9oADAMBAAIRAxEAPwD7jSlKBSlKCkdS8Z7F3reQMDBtHyzDRu8oid26O3xYJq52LhZVYiCQDt9pExXzzrHQANYlpdzXHc3RBAhWJYnPoLAI0E5xmZk3pNUwAAsXIGBnT/5K08/RrHpQ7aVyfjX/ACLn66f/ACU/Gv8AkXP10/8AkrMl10qM1/VLiKhWxcYlwrCASq/xXPQTMewyfY1w2/EN4lAdLcTeyzKudgOzdvIWJEuMGJUfEDNBYaVAXfEF5bjqNLcZQdoYTBO9lndt4K7TxAmJ9vCeIb+J0riIBJ8wZKySFCE7QZ98DuYUhYqVBXeu3vIe4NMyuDCo24zO6NwAmZEQJ+IZzWtvEd4Bv9LdY7gFAW4BBXLFinAPyBhh6ZBFBYaVzdP1RuIWZdh3Osf8WZQf7V00ClKUCvn/AF/xrqbOouIqAWw2xSVGSBkAkwx+HEid4GJr6BVB8YaYPZuAgT+LbJPbyRIk4yMEEEHiDV3DJctVbx2Yy2zaFvX79y4L9x3F0bdrLbuBfhckqv8AtEtiQMiSMx2WfGmrLlSdxtksxRFClVwSVM7cwDk/EO5gcZvIly3aZRBgsxROQHyylRJO7uJxwakeg6MK2sDAGbFwcZhSPdVImZ4A7ieRuzxnT3hxZyZ95K+i22kAkRImPb5V6rVpmlFPMqDP2rbXlqqUilKDEVmKUoFIpSgUpSgUpSgwTVKsW7mrsagqh/f+YhJwx2+UygSMACfvHIqyeINTssPB2lvQD7bsEj6LJ+1Ruv0tyzoLaaebZUJv2wCFmX2nseau4+3dfhjvHXu6QWq6ObV3ToSQSy8ZjdvHvnnMQBwAOaldD4fuWRqSqgyhS2gbB3MWYift7TwcyxqnUuq3Betowuu63EKsUDSDcZQqls3DPHOcdqt3hN7haC7uFSLhdifWdpgBshoJmMZitXL1Y4S7/tonHq5Xf2pPwtqS+lt7viSbZB5GwlQG+cAVLVA6Q+Rq3ThLxLf1HIP3i4P6FHep6sOflzyz6tz57lKUrlWUpSgUpSgUpSgUpSgpvWLly7q9OGO20rhjZKNJDHaCx94gkdg0e9SvilLjJbVGhXcWnj2uMqz7cbuZzGKkbnTFa6LpOR/D2kcGtfXbO6w8crDj6qZq2Zd40TOXLHXwrNvwffBVt+42WZlLkFnDN8KuP3f7OBJB9XqwZJ99G6Ncsam0puMSytdu+uQQC6hCBjG62PsflVv098OiuvDAMPoRIqIsXidVeuBGcKosgrswZ3MDuYfy1P8ApbLtM5crMtuLxtpC/wCHKs1sq5O5DB7EKT7Tn7fepzpbsbal8yAQxiSCARvAwGEwYxicTA1ao+YpV7Fwg/OzI+YO+tlvUFQFFm5AAAE2e2PzKruW5Ique8Jj6dtKi+p9WuWkV0sO/q9S4JVAJZ/SSPoOflUfZ8VXXMLpHbIUkF4EgMGJa2MEHHf3CiCeVayUquv4h1Ej/SPABLD9qT/DBUhIiCZ5b0nGBu93fEN0NjS3SBIMJdyd4AKnZxsluO4GINBP0rTo7zPbRnXYzAEpJO2c7SSBkfSt1ApSlApSlArTrI8t5wNpk/Y5rdXP1G2WtXFWASjASJGQRkd6mJnlBeHetKNM4bDWOVPMP67f6ggfaunwjcDWXb+I3X3e4IIWD89oWofoXTAdLqiVQbioKBF2/s7aPBHJBYkZ7RxUl4H0zJp3LBQHuu6qqgQDtEGOTjmrs5O+vbXyzGTLXtYqUpVDGjutaG7dVVs3fKMmWicFSBA7kGDyBjvxUeejarcGOqPJmAowShhQVIBEd90x23GrDSggdN0jVKU3amVXZIiS22AdxInMN7/H/Lnzc6Vqmd4v7F3ErGeXZgNpGIQgcnjirBSghundLv23BuX/ADF3M2REArGyO+YM/UcVM0pQKUpQKUpQKwRWawxigq/Ryfw2rBwQ7KflFq13qX8O2dumtz3Bf/uxYf2NVDVdX2WdfbSfU7HeIzue4DtE59CqPvVw6RqV8myB+Wn/AJFXcnhr5pqfm/pI0rANZqlkKUpQKUpQKVyazqlu0yJccKzmFGcx9K5dP4ksuoZSxl2thRbuMxKDfIVQTBSGHurj3iiNy9krSo9Ov2CNwuqRutrImJvBTbzHDbhB4/SunS6xLoY223BWKE55UwRnmDRLfSlKBXi9bDKVYSCIIPf5VilBFt0OwAQLage2YxW7RaBLY221CjmBPelKnddXK3ykFFeqUqHJSlKBSlKDj13Tbd2GuKGKqyhpIIDxu2kZBwMjOK4tR0S15quFKMYHoe4g42TtRgN20kTzEZwKUojUeE8NacKii3ClDbIDXPUsHD59cbmgmSNxiJrqsdPS3uCblEzAuXI4AwJxwKUol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449263"/>
            <a:ext cx="11811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 22 bones</a:t>
            </a:r>
          </a:p>
          <a:p>
            <a:pPr lvl="1"/>
            <a:r>
              <a:rPr lang="en-US" dirty="0" smtClean="0"/>
              <a:t>8 cranial</a:t>
            </a:r>
          </a:p>
          <a:p>
            <a:pPr lvl="1"/>
            <a:r>
              <a:rPr lang="en-US" dirty="0" smtClean="0"/>
              <a:t>13 facial</a:t>
            </a:r>
          </a:p>
          <a:p>
            <a:pPr lvl="1"/>
            <a:r>
              <a:rPr lang="en-US" dirty="0" smtClean="0"/>
              <a:t>1 mandible</a:t>
            </a:r>
            <a:endParaRPr lang="en-US" dirty="0"/>
          </a:p>
        </p:txBody>
      </p:sp>
      <p:pic>
        <p:nvPicPr>
          <p:cNvPr id="5122" name="Picture 2" descr="http://static.howstuffworks.com/gif/adam/images/en/skull-anatomy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5257800" cy="4206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Encloses and protects the brain</a:t>
            </a:r>
          </a:p>
          <a:p>
            <a:r>
              <a:rPr lang="en-US" dirty="0" smtClean="0"/>
              <a:t>Some bones contain air filled sinuses</a:t>
            </a:r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Frontal</a:t>
            </a:r>
          </a:p>
          <a:p>
            <a:pPr lvl="1"/>
            <a:r>
              <a:rPr lang="en-US" dirty="0" smtClean="0"/>
              <a:t>Parietal</a:t>
            </a:r>
          </a:p>
          <a:p>
            <a:pPr lvl="1"/>
            <a:r>
              <a:rPr lang="en-US" dirty="0" smtClean="0"/>
              <a:t>Occipital</a:t>
            </a:r>
          </a:p>
          <a:p>
            <a:pPr lvl="1"/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Sphenoid</a:t>
            </a:r>
          </a:p>
          <a:p>
            <a:pPr lvl="1"/>
            <a:r>
              <a:rPr lang="en-US" dirty="0" err="1" smtClean="0"/>
              <a:t>Ethmoid</a:t>
            </a:r>
            <a:endParaRPr lang="en-US" dirty="0"/>
          </a:p>
        </p:txBody>
      </p:sp>
      <p:pic>
        <p:nvPicPr>
          <p:cNvPr id="4098" name="Picture 2" descr="http://www.face-and-emotion.com/dataface/physiognomy/media/cranium_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53340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5257800"/>
          </a:xfrm>
        </p:spPr>
        <p:txBody>
          <a:bodyPr/>
          <a:lstStyle/>
          <a:p>
            <a:r>
              <a:rPr lang="en-US" dirty="0" smtClean="0"/>
              <a:t>Individual bones are the organs of the skeleton system</a:t>
            </a:r>
          </a:p>
          <a:p>
            <a:endParaRPr lang="en-US" dirty="0" smtClean="0"/>
          </a:p>
          <a:p>
            <a:r>
              <a:rPr lang="en-US" dirty="0" smtClean="0"/>
              <a:t>Bone contains very active tissues</a:t>
            </a:r>
            <a:endParaRPr lang="en-US" dirty="0"/>
          </a:p>
        </p:txBody>
      </p:sp>
      <p:pic>
        <p:nvPicPr>
          <p:cNvPr id="15362" name="Picture 2" descr="http://www.clipartheaven.com/clipart/anatomy/b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0"/>
            <a:ext cx="3810000" cy="656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ysioweb.org/IMAGES/sku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576233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the basic shape of face and attachments for muscles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Maxillary</a:t>
            </a:r>
          </a:p>
          <a:p>
            <a:pPr lvl="1"/>
            <a:r>
              <a:rPr lang="en-US" dirty="0" smtClean="0"/>
              <a:t>Palatine</a:t>
            </a:r>
          </a:p>
          <a:p>
            <a:pPr lvl="1"/>
            <a:r>
              <a:rPr lang="en-US" dirty="0" err="1" smtClean="0"/>
              <a:t>Zygomatic</a:t>
            </a:r>
            <a:endParaRPr lang="en-US" dirty="0" smtClean="0"/>
          </a:p>
          <a:p>
            <a:pPr lvl="1"/>
            <a:r>
              <a:rPr lang="en-US" dirty="0" err="1" smtClean="0"/>
              <a:t>Lacriminal</a:t>
            </a:r>
            <a:endParaRPr lang="en-US" dirty="0" smtClean="0"/>
          </a:p>
          <a:p>
            <a:pPr lvl="1"/>
            <a:r>
              <a:rPr lang="en-US" dirty="0" smtClean="0"/>
              <a:t>Nasal</a:t>
            </a:r>
          </a:p>
          <a:p>
            <a:pPr lvl="1"/>
            <a:r>
              <a:rPr lang="en-US" dirty="0" err="1" smtClean="0"/>
              <a:t>Vomer</a:t>
            </a:r>
            <a:endParaRPr lang="en-US" dirty="0" smtClean="0"/>
          </a:p>
          <a:p>
            <a:pPr lvl="1"/>
            <a:r>
              <a:rPr lang="en-US" dirty="0" smtClean="0"/>
              <a:t>Inferior nasal </a:t>
            </a:r>
            <a:r>
              <a:rPr lang="en-US" dirty="0" err="1" smtClean="0"/>
              <a:t>conchae</a:t>
            </a:r>
            <a:endParaRPr lang="en-US" dirty="0" smtClean="0"/>
          </a:p>
          <a:p>
            <a:pPr lvl="1"/>
            <a:r>
              <a:rPr lang="en-US" dirty="0" smtClean="0"/>
              <a:t>mandible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Infantile 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Fontanels separate incompletely developed bones</a:t>
            </a:r>
          </a:p>
          <a:p>
            <a:r>
              <a:rPr lang="en-US" dirty="0" smtClean="0"/>
              <a:t>Proportions of the infantile skull are different from those of an adult skull.</a:t>
            </a:r>
            <a:endParaRPr lang="en-US" dirty="0"/>
          </a:p>
        </p:txBody>
      </p:sp>
      <p:pic>
        <p:nvPicPr>
          <p:cNvPr id="2050" name="Picture 2" descr="http://faculty.southwest.tn.edu/rburkett/AP1_S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Table 7.2   Skeletal Structure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/>
              <a:t>Condyle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rounded process that usually articulates with another bone</a:t>
            </a:r>
            <a:endParaRPr lang="en-US" sz="2400" dirty="0" smtClean="0"/>
          </a:p>
          <a:p>
            <a:pPr lvl="1"/>
            <a:r>
              <a:rPr lang="en-US" sz="2800" dirty="0" smtClean="0"/>
              <a:t>Example: Occipital </a:t>
            </a:r>
            <a:r>
              <a:rPr lang="en-US" sz="2800" dirty="0" err="1" smtClean="0"/>
              <a:t>condyle</a:t>
            </a:r>
            <a:r>
              <a:rPr lang="en-US" sz="2800" dirty="0" smtClean="0"/>
              <a:t> of occipital bone</a:t>
            </a:r>
            <a:endParaRPr lang="en-US" sz="2400" dirty="0" smtClean="0"/>
          </a:p>
          <a:p>
            <a:pPr lvl="0"/>
            <a:r>
              <a:rPr lang="en-US" sz="3200" dirty="0" smtClean="0"/>
              <a:t>Crest</a:t>
            </a:r>
            <a:endParaRPr lang="en-US" sz="2800" dirty="0" smtClean="0"/>
          </a:p>
          <a:p>
            <a:pPr lvl="1"/>
            <a:r>
              <a:rPr lang="en-US" sz="2800" dirty="0" err="1" smtClean="0"/>
              <a:t>Defintion</a:t>
            </a:r>
            <a:r>
              <a:rPr lang="en-US" sz="2800" dirty="0" smtClean="0"/>
              <a:t>: A narrow, ridge-like projection</a:t>
            </a:r>
            <a:endParaRPr lang="en-US" sz="2400" dirty="0" smtClean="0"/>
          </a:p>
          <a:p>
            <a:pPr lvl="1"/>
            <a:r>
              <a:rPr lang="en-US" sz="2800" dirty="0" smtClean="0"/>
              <a:t>Example: Iliac crest of </a:t>
            </a:r>
            <a:r>
              <a:rPr lang="en-US" sz="2800" dirty="0" err="1" smtClean="0"/>
              <a:t>ilium</a:t>
            </a:r>
            <a:endParaRPr lang="en-US" sz="2400" dirty="0" smtClean="0"/>
          </a:p>
          <a:p>
            <a:pPr lvl="0"/>
            <a:r>
              <a:rPr lang="en-US" sz="3200" dirty="0" err="1" smtClean="0"/>
              <a:t>Epicondyle</a:t>
            </a:r>
            <a:endParaRPr lang="en-US" sz="2800" dirty="0" smtClean="0"/>
          </a:p>
          <a:p>
            <a:pPr lvl="1"/>
            <a:r>
              <a:rPr lang="en-US" sz="2800" dirty="0" err="1" smtClean="0"/>
              <a:t>Defintion</a:t>
            </a:r>
            <a:r>
              <a:rPr lang="en-US" sz="2800" dirty="0" smtClean="0"/>
              <a:t>: A projection situated above a </a:t>
            </a:r>
            <a:r>
              <a:rPr lang="en-US" sz="2800" dirty="0" err="1" smtClean="0"/>
              <a:t>condyle</a:t>
            </a:r>
            <a:endParaRPr lang="en-US" sz="2400" dirty="0" smtClean="0"/>
          </a:p>
          <a:p>
            <a:pPr lvl="1"/>
            <a:r>
              <a:rPr lang="en-US" sz="2800" dirty="0" smtClean="0"/>
              <a:t>Example: Medial </a:t>
            </a:r>
            <a:r>
              <a:rPr lang="en-US" sz="2800" dirty="0" err="1" smtClean="0"/>
              <a:t>epicondyle</a:t>
            </a:r>
            <a:r>
              <a:rPr lang="en-US" sz="2800" dirty="0" smtClean="0"/>
              <a:t> of </a:t>
            </a:r>
            <a:r>
              <a:rPr lang="en-US" sz="2800" dirty="0" err="1" smtClean="0"/>
              <a:t>humerus</a:t>
            </a:r>
            <a:endParaRPr lang="en-US" sz="2400" dirty="0" smtClean="0"/>
          </a:p>
          <a:p>
            <a:pPr lvl="0"/>
            <a:r>
              <a:rPr lang="en-US" sz="3200" dirty="0" smtClean="0"/>
              <a:t>Facet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small, nearly flat surface</a:t>
            </a:r>
            <a:endParaRPr lang="en-US" sz="2400" dirty="0" smtClean="0"/>
          </a:p>
          <a:p>
            <a:pPr lvl="1"/>
            <a:r>
              <a:rPr lang="en-US" sz="2800" dirty="0" smtClean="0"/>
              <a:t>Example: Rib-facet of thoracic vertebra</a:t>
            </a:r>
            <a:endParaRPr lang="en-US" sz="2400" dirty="0" smtClean="0"/>
          </a:p>
          <a:p>
            <a:pPr lvl="0"/>
            <a:r>
              <a:rPr lang="en-US" sz="3200" dirty="0" smtClean="0"/>
              <a:t>Fontanel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soft spot in the skull where membranes cover the spaces between bones</a:t>
            </a:r>
            <a:endParaRPr lang="en-US" sz="2400" dirty="0" smtClean="0"/>
          </a:p>
          <a:p>
            <a:pPr lvl="1"/>
            <a:r>
              <a:rPr lang="en-US" sz="2800" dirty="0" err="1" smtClean="0"/>
              <a:t>ExampleAnterior</a:t>
            </a:r>
            <a:r>
              <a:rPr lang="en-US" sz="2800" dirty="0" smtClean="0"/>
              <a:t> fontanel between frontal and parietal bones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Table 7.2   Skeletal Structure 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200" dirty="0" smtClean="0"/>
              <a:t>Foramen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An opening through a bone that usually is a passageway for blood vessels, nerves, or ligaments</a:t>
            </a:r>
            <a:endParaRPr lang="en-US" sz="2400" dirty="0" smtClean="0"/>
          </a:p>
          <a:p>
            <a:pPr lvl="1"/>
            <a:r>
              <a:rPr lang="en-US" sz="2800" dirty="0" smtClean="0"/>
              <a:t>Example: Foramen magnum of occipital bone</a:t>
            </a:r>
            <a:endParaRPr lang="en-US" sz="2400" dirty="0" smtClean="0"/>
          </a:p>
          <a:p>
            <a:pPr lvl="0"/>
            <a:r>
              <a:rPr lang="en-US" sz="3200" dirty="0" err="1" smtClean="0"/>
              <a:t>Fossa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relatively deep pit or depression</a:t>
            </a:r>
            <a:endParaRPr lang="en-US" sz="2400" dirty="0" smtClean="0"/>
          </a:p>
          <a:p>
            <a:pPr lvl="1"/>
            <a:r>
              <a:rPr lang="en-US" sz="2800" dirty="0" smtClean="0"/>
              <a:t>Example: </a:t>
            </a:r>
            <a:r>
              <a:rPr lang="en-US" sz="2800" dirty="0" err="1" smtClean="0"/>
              <a:t>Olecranon</a:t>
            </a:r>
            <a:r>
              <a:rPr lang="en-US" sz="2800" dirty="0" smtClean="0"/>
              <a:t> </a:t>
            </a:r>
            <a:r>
              <a:rPr lang="en-US" sz="2800" dirty="0" err="1" smtClean="0"/>
              <a:t>fossaof</a:t>
            </a:r>
            <a:r>
              <a:rPr lang="en-US" sz="2800" dirty="0" smtClean="0"/>
              <a:t> </a:t>
            </a:r>
            <a:r>
              <a:rPr lang="en-US" sz="2800" dirty="0" err="1" smtClean="0"/>
              <a:t>humerus</a:t>
            </a:r>
            <a:endParaRPr lang="en-US" sz="2400" dirty="0" smtClean="0"/>
          </a:p>
          <a:p>
            <a:pPr lvl="0"/>
            <a:r>
              <a:rPr lang="en-US" sz="3200" dirty="0" smtClean="0"/>
              <a:t>Fovea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tiny pit or depression</a:t>
            </a:r>
            <a:endParaRPr lang="en-US" sz="2400" dirty="0" smtClean="0"/>
          </a:p>
          <a:p>
            <a:pPr lvl="1"/>
            <a:r>
              <a:rPr lang="en-US" sz="2800" dirty="0" smtClean="0"/>
              <a:t>Example: Fovea </a:t>
            </a:r>
            <a:r>
              <a:rPr lang="en-US" sz="2800" dirty="0" err="1" smtClean="0"/>
              <a:t>capitis</a:t>
            </a:r>
            <a:r>
              <a:rPr lang="en-US" sz="2800" dirty="0" smtClean="0"/>
              <a:t> of femur</a:t>
            </a:r>
            <a:endParaRPr lang="en-US" sz="2400" dirty="0" smtClean="0"/>
          </a:p>
          <a:p>
            <a:pPr lvl="0"/>
            <a:r>
              <a:rPr lang="en-US" sz="3200" dirty="0" smtClean="0"/>
              <a:t>Head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An enlargement of the end of a bone</a:t>
            </a:r>
            <a:endParaRPr lang="en-US" sz="2400" dirty="0" smtClean="0"/>
          </a:p>
          <a:p>
            <a:pPr lvl="1"/>
            <a:r>
              <a:rPr lang="en-US" sz="2800" dirty="0" smtClean="0"/>
              <a:t>Example: Head of </a:t>
            </a:r>
            <a:r>
              <a:rPr lang="en-US" sz="2800" dirty="0" err="1" smtClean="0"/>
              <a:t>humerus</a:t>
            </a:r>
            <a:endParaRPr lang="en-US" sz="2400" dirty="0" smtClean="0"/>
          </a:p>
          <a:p>
            <a:pPr lvl="0"/>
            <a:r>
              <a:rPr lang="en-US" sz="3200" dirty="0" err="1" smtClean="0"/>
              <a:t>Meatus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tube-like passageway within a bone</a:t>
            </a:r>
            <a:endParaRPr lang="en-US" sz="2400" dirty="0" smtClean="0"/>
          </a:p>
          <a:p>
            <a:pPr lvl="1"/>
            <a:r>
              <a:rPr lang="en-US" sz="2800" dirty="0" smtClean="0"/>
              <a:t>Example: External auditory </a:t>
            </a:r>
            <a:r>
              <a:rPr lang="en-US" sz="2800" dirty="0" err="1" smtClean="0"/>
              <a:t>meatus</a:t>
            </a:r>
            <a:r>
              <a:rPr lang="en-US" sz="2800" dirty="0" smtClean="0"/>
              <a:t> of ear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Table 7.2   Skeletal Structure Terms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200" dirty="0" smtClean="0"/>
              <a:t>Process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prominent projection on a bone</a:t>
            </a:r>
            <a:endParaRPr lang="en-US" sz="2400" dirty="0" smtClean="0"/>
          </a:p>
          <a:p>
            <a:pPr lvl="1"/>
            <a:r>
              <a:rPr lang="en-US" sz="2800" dirty="0" smtClean="0"/>
              <a:t>Example: Mastoid process of temporal bone</a:t>
            </a:r>
            <a:endParaRPr lang="en-US" sz="2400" dirty="0" smtClean="0"/>
          </a:p>
          <a:p>
            <a:pPr lvl="0"/>
            <a:r>
              <a:rPr lang="en-US" sz="3200" dirty="0" smtClean="0"/>
              <a:t>Sinus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cavity within a bone</a:t>
            </a:r>
            <a:endParaRPr lang="en-US" sz="2400" dirty="0" smtClean="0"/>
          </a:p>
          <a:p>
            <a:pPr lvl="1"/>
            <a:r>
              <a:rPr lang="en-US" sz="2800" dirty="0" smtClean="0"/>
              <a:t>Example: Frontal sinus of frontal bone</a:t>
            </a:r>
          </a:p>
          <a:p>
            <a:pPr lvl="0"/>
            <a:r>
              <a:rPr lang="en-US" sz="3200" dirty="0" smtClean="0"/>
              <a:t>Spine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thorn-like projection</a:t>
            </a:r>
            <a:endParaRPr lang="en-US" sz="2400" dirty="0" smtClean="0"/>
          </a:p>
          <a:p>
            <a:pPr lvl="1"/>
            <a:r>
              <a:rPr lang="en-US" sz="2800" dirty="0" smtClean="0"/>
              <a:t>Example: Spine of scapula</a:t>
            </a:r>
            <a:endParaRPr lang="en-US" sz="2400" dirty="0" smtClean="0"/>
          </a:p>
          <a:p>
            <a:pPr lvl="0"/>
            <a:r>
              <a:rPr lang="en-US" sz="3200" dirty="0" smtClean="0"/>
              <a:t>Suture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An interlocking line of union between bones</a:t>
            </a:r>
            <a:endParaRPr lang="en-US" sz="2400" dirty="0" smtClean="0"/>
          </a:p>
          <a:p>
            <a:pPr lvl="1"/>
            <a:r>
              <a:rPr lang="en-US" sz="2800" dirty="0" smtClean="0"/>
              <a:t>Example: </a:t>
            </a:r>
            <a:r>
              <a:rPr lang="en-US" sz="2800" dirty="0" err="1" smtClean="0"/>
              <a:t>Lambdoidal</a:t>
            </a:r>
            <a:r>
              <a:rPr lang="en-US" sz="2800" dirty="0" smtClean="0"/>
              <a:t> suture between occipital and parietal bones</a:t>
            </a:r>
            <a:endParaRPr lang="en-US" sz="2400" dirty="0" smtClean="0"/>
          </a:p>
          <a:p>
            <a:pPr lvl="0"/>
            <a:r>
              <a:rPr lang="en-US" sz="3200" dirty="0" err="1" smtClean="0"/>
              <a:t>Trochanter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relatively large process</a:t>
            </a:r>
            <a:endParaRPr lang="en-US" sz="2400" dirty="0" smtClean="0"/>
          </a:p>
          <a:p>
            <a:pPr lvl="1"/>
            <a:r>
              <a:rPr lang="en-US" sz="2800" dirty="0" smtClean="0"/>
              <a:t>Example: Greater </a:t>
            </a:r>
            <a:r>
              <a:rPr lang="en-US" sz="2800" dirty="0" err="1" smtClean="0"/>
              <a:t>trochanter</a:t>
            </a:r>
            <a:r>
              <a:rPr lang="en-US" sz="2800" dirty="0" smtClean="0"/>
              <a:t> of femur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Table 7.2   Skeletal Structure 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Tubercle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small, knob-like process</a:t>
            </a:r>
            <a:endParaRPr lang="en-US" sz="2400" dirty="0" smtClean="0"/>
          </a:p>
          <a:p>
            <a:pPr lvl="1"/>
            <a:r>
              <a:rPr lang="en-US" sz="2800" dirty="0" smtClean="0"/>
              <a:t>Example: Greater tubercle of </a:t>
            </a:r>
            <a:r>
              <a:rPr lang="en-US" sz="2800" dirty="0" err="1" smtClean="0"/>
              <a:t>humerus</a:t>
            </a:r>
            <a:endParaRPr lang="en-US" sz="2400" dirty="0" smtClean="0"/>
          </a:p>
          <a:p>
            <a:pPr lvl="0"/>
            <a:r>
              <a:rPr lang="en-US" sz="3200" dirty="0" err="1" smtClean="0"/>
              <a:t>Tuberosity</a:t>
            </a:r>
            <a:endParaRPr lang="en-US" sz="2800" dirty="0" smtClean="0"/>
          </a:p>
          <a:p>
            <a:pPr lvl="1"/>
            <a:r>
              <a:rPr lang="en-US" sz="2800" dirty="0" smtClean="0"/>
              <a:t>Definition: A knob-like process usually larger than a tubercle</a:t>
            </a:r>
            <a:endParaRPr lang="en-US" sz="2400" dirty="0" smtClean="0"/>
          </a:p>
          <a:p>
            <a:pPr lvl="1"/>
            <a:r>
              <a:rPr lang="en-US" sz="2800" dirty="0" smtClean="0"/>
              <a:t>Example: Radial </a:t>
            </a:r>
            <a:r>
              <a:rPr lang="en-US" sz="2800" dirty="0" err="1" smtClean="0"/>
              <a:t>Tuberosity</a:t>
            </a:r>
            <a:r>
              <a:rPr lang="en-US" sz="2800" dirty="0" smtClean="0"/>
              <a:t> of radius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.spineuniverse.com/displaygraphic.php/171/spine3-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871" y="1600200"/>
            <a:ext cx="4131129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Vertebral Column p. 149-157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Extends from skull to the pelvis</a:t>
            </a:r>
          </a:p>
          <a:p>
            <a:r>
              <a:rPr lang="en-US" dirty="0" smtClean="0"/>
              <a:t>Protects the spinal cord</a:t>
            </a:r>
          </a:p>
          <a:p>
            <a:r>
              <a:rPr lang="en-US" dirty="0" smtClean="0"/>
              <a:t>Composed of vertebrae</a:t>
            </a:r>
          </a:p>
          <a:p>
            <a:r>
              <a:rPr lang="en-US" dirty="0" smtClean="0"/>
              <a:t>Separated by </a:t>
            </a:r>
            <a:r>
              <a:rPr lang="en-US" dirty="0" err="1" smtClean="0"/>
              <a:t>intervertebral</a:t>
            </a:r>
            <a:r>
              <a:rPr lang="en-US" dirty="0" smtClean="0"/>
              <a:t> disks</a:t>
            </a:r>
          </a:p>
          <a:p>
            <a:r>
              <a:rPr lang="en-US" dirty="0" smtClean="0"/>
              <a:t>Has four curvatures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Vertebra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495800"/>
          </a:xfrm>
        </p:spPr>
        <p:txBody>
          <a:bodyPr/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A body</a:t>
            </a:r>
          </a:p>
          <a:p>
            <a:pPr lvl="1"/>
            <a:r>
              <a:rPr lang="en-US" dirty="0" smtClean="0"/>
              <a:t>A bony arch (surrounds spinal cord)</a:t>
            </a:r>
          </a:p>
          <a:p>
            <a:r>
              <a:rPr lang="en-US" dirty="0" smtClean="0"/>
              <a:t>Contains notches on upper and lower surfaces that provide </a:t>
            </a:r>
            <a:r>
              <a:rPr lang="en-US" dirty="0" err="1" smtClean="0"/>
              <a:t>intervertebral</a:t>
            </a:r>
            <a:r>
              <a:rPr lang="en-US" dirty="0" smtClean="0"/>
              <a:t> foramina through which spinal nerves pass.</a:t>
            </a:r>
          </a:p>
        </p:txBody>
      </p:sp>
      <p:pic>
        <p:nvPicPr>
          <p:cNvPr id="7170" name="Picture 2" descr="http://www.palmerlynchburg.com/Pictures/spine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67150"/>
            <a:ext cx="38100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edicalimages.allrefer.com/large/skeletal-s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0"/>
            <a:ext cx="3238500" cy="2590800"/>
          </a:xfrm>
          <a:prstGeom prst="rect">
            <a:avLst/>
          </a:prstGeom>
          <a:noFill/>
        </p:spPr>
      </p:pic>
      <p:pic>
        <p:nvPicPr>
          <p:cNvPr id="6146" name="Picture 2" descr="http://scienceblogs.com/afarensis/cervical-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867150"/>
            <a:ext cx="4762500" cy="2990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Vertebrae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8153400" cy="4495800"/>
          </a:xfrm>
        </p:spPr>
        <p:txBody>
          <a:bodyPr/>
          <a:lstStyle/>
          <a:p>
            <a:r>
              <a:rPr lang="en-US" dirty="0" smtClean="0"/>
              <a:t>Atlas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vertebra-supports and balances head</a:t>
            </a:r>
          </a:p>
          <a:p>
            <a:r>
              <a:rPr lang="en-US" dirty="0" smtClean="0"/>
              <a:t>Axis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vertebra-contains dens that provide </a:t>
            </a:r>
            <a:r>
              <a:rPr lang="en-US" dirty="0" err="1" smtClean="0"/>
              <a:t>intervertebral</a:t>
            </a:r>
            <a:r>
              <a:rPr lang="en-US" dirty="0" smtClean="0"/>
              <a:t> foramina through which spinal nerves pass</a:t>
            </a:r>
          </a:p>
          <a:p>
            <a:r>
              <a:rPr lang="en-US" dirty="0" smtClean="0"/>
              <a:t>Contains Transverse Process which bears the transverse foramina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calimages.allrefer.com/large/skeletal-s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0"/>
            <a:ext cx="352425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Vertebrae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8153400" cy="3581400"/>
          </a:xfrm>
        </p:spPr>
        <p:txBody>
          <a:bodyPr/>
          <a:lstStyle/>
          <a:p>
            <a:r>
              <a:rPr lang="en-US" dirty="0" smtClean="0"/>
              <a:t>Larger than cervical</a:t>
            </a:r>
          </a:p>
          <a:p>
            <a:r>
              <a:rPr lang="en-US" dirty="0" smtClean="0"/>
              <a:t>Contains facets on the sides that articulate with the ribs</a:t>
            </a:r>
            <a:endParaRPr lang="en-US" dirty="0"/>
          </a:p>
        </p:txBody>
      </p:sp>
      <p:pic>
        <p:nvPicPr>
          <p:cNvPr id="5124" name="Picture 4" descr="http://image.wistatutor.com/content/locomotion-animals/thoracic-vertebra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90975"/>
            <a:ext cx="5710646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52802" y="1752600"/>
            <a:ext cx="5791198" cy="4343400"/>
            <a:chOff x="3352802" y="1752600"/>
            <a:chExt cx="5791198" cy="4343400"/>
          </a:xfrm>
        </p:grpSpPr>
        <p:pic>
          <p:nvPicPr>
            <p:cNvPr id="14338" name="Picture 2" descr="http://sci.washington.edu/images/bo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2" y="1752600"/>
              <a:ext cx="5791198" cy="43434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3810000" y="2286000"/>
              <a:ext cx="1905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67200" y="4876800"/>
              <a:ext cx="1828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645152" cy="5257800"/>
          </a:xfrm>
        </p:spPr>
        <p:txBody>
          <a:bodyPr/>
          <a:lstStyle/>
          <a:p>
            <a:r>
              <a:rPr lang="en-US" dirty="0" smtClean="0"/>
              <a:t>Bone structure reflects its function</a:t>
            </a:r>
          </a:p>
          <a:p>
            <a:r>
              <a:rPr lang="en-US" dirty="0" smtClean="0"/>
              <a:t>Parts of a long bone</a:t>
            </a:r>
          </a:p>
          <a:p>
            <a:pPr lvl="1"/>
            <a:r>
              <a:rPr lang="en-US" dirty="0" smtClean="0"/>
              <a:t>Epiphyses:</a:t>
            </a:r>
          </a:p>
          <a:p>
            <a:pPr lvl="2"/>
            <a:r>
              <a:rPr lang="en-US" dirty="0" smtClean="0"/>
              <a:t> Located at each end</a:t>
            </a:r>
          </a:p>
          <a:p>
            <a:pPr lvl="2"/>
            <a:r>
              <a:rPr lang="en-US" dirty="0" smtClean="0"/>
              <a:t>Covered by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pPr lvl="2"/>
            <a:r>
              <a:rPr lang="en-US" dirty="0" smtClean="0"/>
              <a:t>Articulates (forms joint) with other bones</a:t>
            </a:r>
          </a:p>
          <a:p>
            <a:pPr lvl="1"/>
            <a:r>
              <a:rPr lang="en-US" dirty="0" err="1" smtClean="0"/>
              <a:t>Diaphysis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Shaft of bone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calimages.allrefer.com/large/skeletal-s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Vertebrae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286000"/>
            <a:ext cx="8153400" cy="3810000"/>
          </a:xfrm>
        </p:spPr>
        <p:txBody>
          <a:bodyPr/>
          <a:lstStyle/>
          <a:p>
            <a:r>
              <a:rPr lang="en-US" dirty="0" smtClean="0"/>
              <a:t>Vertebral Bodies are large and strong</a:t>
            </a:r>
          </a:p>
          <a:p>
            <a:r>
              <a:rPr lang="en-US" dirty="0" smtClean="0"/>
              <a:t>Support more body weight than other vertebrae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 descr="http://image.wistatutor.com/content/locomotion-animals/lumbar-vertebra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6086475" cy="3299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lm.nih.gov/medlineplus/ency/images/ency/fullsize/19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5715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352800" cy="5105400"/>
          </a:xfrm>
        </p:spPr>
        <p:txBody>
          <a:bodyPr/>
          <a:lstStyle/>
          <a:p>
            <a:r>
              <a:rPr lang="en-US" dirty="0" smtClean="0"/>
              <a:t>Is a triangular structure formed of five fused vertebrae</a:t>
            </a:r>
          </a:p>
          <a:p>
            <a:r>
              <a:rPr lang="en-US" dirty="0" smtClean="0"/>
              <a:t>Vertebral foramina form the sacral canal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Coccyx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352800" cy="4953000"/>
          </a:xfrm>
        </p:spPr>
        <p:txBody>
          <a:bodyPr/>
          <a:lstStyle/>
          <a:p>
            <a:r>
              <a:rPr lang="en-US" dirty="0" smtClean="0"/>
              <a:t>Composed of four fused vertebrae</a:t>
            </a:r>
          </a:p>
          <a:p>
            <a:r>
              <a:rPr lang="en-US" dirty="0" smtClean="0"/>
              <a:t>Forms the lowest part of vertebral column</a:t>
            </a:r>
          </a:p>
          <a:p>
            <a:r>
              <a:rPr lang="en-US" dirty="0" smtClean="0"/>
              <a:t>Your TAILBONE!</a:t>
            </a:r>
            <a:endParaRPr lang="en-US" dirty="0"/>
          </a:p>
        </p:txBody>
      </p:sp>
      <p:pic>
        <p:nvPicPr>
          <p:cNvPr id="2050" name="Picture 2" descr="http://islamlecture.files.wordpress.com/2010/08/coccy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Cage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Ribs</a:t>
            </a:r>
          </a:p>
          <a:p>
            <a:pPr lvl="1"/>
            <a:r>
              <a:rPr lang="en-US" dirty="0" smtClean="0"/>
              <a:t>Thoracic vertebra</a:t>
            </a:r>
          </a:p>
          <a:p>
            <a:pPr lvl="1"/>
            <a:r>
              <a:rPr lang="en-US" dirty="0" smtClean="0"/>
              <a:t>Sternum</a:t>
            </a:r>
          </a:p>
          <a:p>
            <a:pPr lvl="1"/>
            <a:r>
              <a:rPr lang="en-US" dirty="0" smtClean="0"/>
              <a:t>Costal cartilages</a:t>
            </a:r>
          </a:p>
          <a:p>
            <a:r>
              <a:rPr lang="en-US" dirty="0" smtClean="0"/>
              <a:t>Supports the shoulder girdle and arms</a:t>
            </a:r>
          </a:p>
          <a:p>
            <a:r>
              <a:rPr lang="en-US" dirty="0" smtClean="0"/>
              <a:t>Protects visceral organs</a:t>
            </a:r>
          </a:p>
          <a:p>
            <a:r>
              <a:rPr lang="en-US" dirty="0" smtClean="0"/>
              <a:t>Functions in breathing</a:t>
            </a:r>
            <a:endParaRPr lang="en-US" dirty="0"/>
          </a:p>
        </p:txBody>
      </p:sp>
      <p:sp>
        <p:nvSpPr>
          <p:cNvPr id="1026" name="AutoShape 2" descr="data:image/jpg;base64,/9j/4AAQSkZJRgABAQAAAQABAAD/2wCEAAkGBhQSEBQUExIWFBUSGBYYGBQVExcYGhcXGhkXGBcdGRgYHCYeFxklGhsYHzsgJicqLCwsGB89NTQqNSctLCkBCQoKDgwOGg8PGjAdHyQsLiwpLCosKSwuLCwsLCwsLCw0LCk0KSwsLCw1LCkuLCwuLTUsKSwsLCw0MCksLywsKf/AABEIAIkAlgMBIgACEQEDEQH/xAAbAAADAQEBAQEAAAAAAAAAAAAABAUDAgEGB//EAD8QAAIBAwIEBAMFBQcDBQAAAAECEQADIRIxBAUiQRMyUXEGYZFCUoGhsRQjYpLwM1NyorLB8WPR0xVDgoOT/8QAGAEBAAMBAAAAAAAAAAAAAAAAAAECAwT/xAAmEQEBAAICAQMCBwAAAAAAAAAAAQIRITEDEkHRE6EEIjJhkbHh/9oADAMBAAIRAxEAPwD9xooooCiis799UUsxgD+hA7n5d6BPiOa6dUIWKtphck4VvT0P1966tc6tMJ1gRuGwVxOQdsVPvIWtsSSpYljmI1GILdoBEkfdO4xU21e8+q0GOy+G4CGCQBcCXCIkgyfvHAisplatY+g4fm4diFViv34IBONpG2d/+aa4S/rtq0RqAMek1G5W5ZmYkSQZCFdOIAJCswBO+5JztEVQ5beCzaOCslf4kJkR7TpPsPUVaZc6qNcH6KKBV0CiiseI4jTAA1M2y/qSeyjuf1JAIecTxqW41NEz2JwIkmBgCRk4yPWuTzG1E+IkZzqECJJk9tjWbcrVs3JZsyQzKIMSsA+TA6TO2ZOazX4esDa33mdTyD2IOqQaByxxSPOlg0bwdvf0rWleC5ZbtFjbQLrjVk5iY3PzP1pqgKKKKAooooCsOI41E8zAE7Ccn2G5/CtjUG1wJk6Vf5mfBB/ym4fdqi3SYffmLN/Zof8AE8r9E8x9jp96V4hNKm7dcEoJ1PgKO+lQYXGO5O0mubvD3FQnSTAmBxV8k/IQlTrdwX7iobWofvCrNxd+OkICVEGZ14I7AkHNZ3ntLq6964xKlreiMLc0qpbMOQreLcIK9IWFnBkyV7dtdRN66dYMN+8uDp6NMGBPSWO3oK3vutsuLvBuVOZW5cvB8AA5EAwAOqDgYO9JcFzO5bQ6LiBWJYSoYLO2ltSyAIEtMxWWXkxwut/2tMbl0b4Th7zKOu40LKhLzo2wghWtqHjHQX05zO9VLN0XYS5p1FVuIVJXUp2ZQTqRh3EyJGc189wHMbaBlayt5pkXPDk5+yxRDBECIAwRMblssptqxs2EIK6bepmKgkLI0woYAnAPynNaTWURZqrytet+lwejdL/zAaW/ED5mtV5umzzbP/UGkfg3kP4E1E4R1dZLW1YYKxdwQY/vMgxIPcVsVX7yH2uX0/MFqmWz3Qt3+JiAvUzeUT29Sey/P6SSBXvD8Ppkk6mbdvX0AHZR2H6kkn5vhD4bzbZkx1a1DKT2jScifkDkyexs8LzpGEN0sNxBP4gxlfnAq8ylukaUaKl8w5+toAhWeQ2wjIAKjP3iQJ9TWSfFVkz5oGoaiBEicDO5ER7jvirIWaKi2/iq2VDFWAiZ6SJiYBBIYx6dyBvIGp+IUCaijjq0wQsk526oOxETJ7Cgq0VEvfFCJhrbzpQsBpMagCBvn0/D0rs/E9sCSlwTESq9UhSABq3hgYMd/QwFiiluB40XVJCssGIaJ2B7EiII70UDNZGtawmqZpidzq5CqNekXCEIAyQzKGIPbSmoz2qZwnLybaPl2/8AcQNpZLijTNoyAhUdOnAZYzk6++bWk8c6mOkBDcycI/iK+fsr02ZjZQdt62HAPaMprYGIuWypYjsLiP03YH2x1R9TRZ5d5y9uBqDA/wB9buWSPdwpRj2wAKhG7quOV8MKWDQl3WBIGrIURLBjEd/nVtub3gSAJiIP7HxIJ9cA/nPrUni7rteYvIYpb3t6MTciAXY+u57bVxfispcb8cfy18U5M8o5wyWUVfBloLFXe6SzEFjpRQcTtOyxVRUuXGBBckbXLieGlvEE27TdTPGAXmJOd1KPLuZX1s2wAdOhNM8LcbGkRm05G3yFM27t26o1C4ZGVCHh0HqGZybsf4fpXT4rNan3mvhlWdi6LF2QXNonwgcvEadzJYgXSyg9i5HpVq3xyMYDCfumVb+VoP5VG4zgBhWMvEstsQq2FB6QmwWQADuWzsCA9wvFC5aQtbZ5VZlAQTGcE+s1ppCjNKcT0vbcdmCn5q5Cx/NpP/xrEIB5VvJ/hiP5WJUfSluP4i4EPSWAgyVCnBDbhiDt6Co1pL6GiKk8Rza6ACvDPvkNpOMZGhj6++Nq75fzdrjhWsukhjqIMYjGQM59sYmt1FOiiigKKKKAooooPKWgHUJ+R+n/AGNNVH5nZLOApywzmJ0FSuexBP8AW4z8l1paJFjhV8Zh4jKNZRHDYW4pgahs+pAiZxNsjDEU+vBumAjr8+HuJpP/ANV46U9hPuaQ5XwviKRqGvQmlXylyyUWAy7ecsCwyDvIMM1c497AzIyBovBmGTHTfQHUo3hgWgZis9+6XAtcSwybg9ddyzbH1sKX/MVFtRqcgqZYjUswwGAZZiWneScgjtFUuO4m5cXUwlcALpYWyx8oCtDcQxOw6U7mImp/hwSGcuW6mJz1S2oAwJAgDb6CAODz3c+W3i7M8n4ZyrC0ygoSCiXGttE9JKHVbeR9rSMg9waqWbN8yHXiG2j95w6DbMtbIb8ah8LwRBGdReIk6WRyFZkRtkJ3APS2xg5egnEEEIygEmNTWL2oYJ8iHS+0SpAzt2rfxWcd/fX+KZdnL/AkJDAAuei1bZpe52Z7ph3I80wNIEnVAhvkywhWdWl3BMQd5kiPtTr9IYRSScsBBZgUQSWuXCBcIwSAB02LeBMZMZ0nNLWOEEsIAkW8MOpUa5cVMbq5tgHORjvXTdaUfSLnI2+VLc0Q+E3zBH1xRb5baj+zX+UVjxnL7fQAiyzoNhtqDH/KGqOxTv8AFIkamC6jAnua9XikJADrJEgahtMT7TSvE8jsuAGQQDOMZ/Cs7fw9aVlYAgqdXmJk43n2X+UfOehQ7+2JJGtZG41DGdOfTOPevBx1uAfESDEHUIMwR39CPrSx5DZ0sukw8T1N9kysGcR8q4t/DlhSSLeWEEkk4x8/kKB79qTUF1rqOw1CT7CtaQscjsoQVTIjJZjtpjc7DSuPlT9AUUUUBUnmiMWAUwxV495TH47VWqVzNyrIVXUdUaZjf5+wNZ+RbFE5dw5KagWYKxMJ57YIBttaEZm2V1JBDHVgmVaiObuAOlbsgkXEcKpAIB1hsoZOw1bHbapHJ9agOXAkxqI6QTDhbv8AC+sOG+yzkbHS1TiL9jUTd4aboiR4HiE+kXNOkj5kiO+msc/08cLEL/GG4VbWrFiVUpm3bk6TBzruHaceyiZl37ZbKA6TrtoBGFhNDGYwx8RtXoy/ixfDtcCsI1FyRk5MSFXBcnUEBwNFtpKgmm14F5frZGJIAa1432UglhbIkZwvSJgYFcuHjmX58rvfS1yuPRVAQGDaWIOgrBm4snQwgyWGlgDgyh71Rt85ur0hrd4qDqGRc9RKagCY7yPakOO4ci2TpZgGu6RmG62IRZANtjAGgiJClCGEFzl91QpF634iMZDG1rzAE6YJhlCtIBzqmMVfVwz4y1KjuGS1y669VtysEoqsbdszIZm1Au4EEJG8GB5grYtvLfvA+R1FSZBuwD59iy3COwBxAgB25xMoAiG3baVVFGh7sbqi48JN5YwQJwvmpXg0YPcDFTL2o0iBhykAdgCrIP4bazma6srwrO1oLc++n/5t/wCSsLi3PGtjWkyx/s2+6R/efP8AOngaxP8Ab2/Z/wBBVZ3BhzfWqAtxCW4MyAy6gAZXzGfXGcd5qevEXB5uMRXgSpKwBg5lelutTtsYzuPouJ4NLka1DR6/1kfL5CsL3J7LklrYJaJJntt+ldCiOl54aOMtnydWpYCjVmIO5ZMd9O4nG9nh79xZt8WGBEBgFPVG+B+Eex+VU25VaJBNtemIxtG34bfQUxasqohQAPl7R+gFBO4DgeIW4Dcvh1z06QNwsbAdwf6zVSiipBRRRQFS+a3dKqwBJVxgd5BX9TVSp3MxK+zKfoRH51l5FsXz/BcWRdYBPOWHhtADqbl0BJOBdXS8AwGUkT0yu15bOfCN7Vt4I1rkYAJdZtKP4WAA2kwCtxN8eLhG03I6Wt6hLaywa2MshNsNKyysTEgkVkt1rgAsmCZAtjiGc6mQkhiygqACXkk5A274eS8anf7rRS5RwB0C4pBOlURzkm0NzJDRraG74Cfh4LbFjI6i7aj4SPMFAIJA7IRsPOfQGm+B4VjYtquq2LYKBWDL0r0oekg+UDG2Tvg0cv8AD0nxApYs3mEnzHuwk1aT0ySIrzhbBcMMeFqYaCFypOojSFxvE6qjrwq27ptN4hFpESVLFvCMm0xXPibMjYJlAe9WbdjU1wIwVQwjSXEEgTChgoP4EZzuam86tu1244BRUAVnyD4ZghhpIOkOGJz5VOQZinkx3N92JjpWsKp8ElYw14lwRJBhQYa4xMQoGmY/wnLg746YbSGdIVtLaFFssoYgiYIOZiW7nJytustFuTOhmRnuMSW0FBcuKFsZwYJY9uoA1R4WyCbJhckuYEDKkLA7LpEAegHfNaTKZY7Ncn/26Nzab2uhT9Gkf5qwfm1sXbZY6Y1TlTuv8Bb0qkLY9B9BS95R4trA857f9O5VpZtDt+f2olHW5mCEdDpwWOqWAXAO9ZP8UWB9o7T5G2gtOR6AfzL61TeyrbqDBByAcjY571n+w2/7tM/wj1J9PUk/ia3UJN8R2QoYsQCJnSTjUyg4HfSx9YBrNviqwD1FlGMlCN9MGN4gzMbA1TPCoYlFwIHSMDePaQKDwyHdF/lHbagn2viawzhAx1FgsFGHUTABJEDP6iqtYWOBtoAFRQF2hRjc/wC5+pregKKKKApHizlR6un+oH9BT1cGyCQYyDI94I/Qmq5TaYgcy5c1yz0AG5bkAHAYAjUs/ZJKyG+ywB2mc+RXEDsDHiMSBvGncjq6g+JbXDGBuAI+jWyBsP63o8BZmBO0xmPSfSs/pTtOyPFBzGjbMwQDOI3U43pDgPDg+J5tT76j9pvQR9BV7QKX/wDTLczoEnP1zU+g2m2VJa54UgahsQBOhdwyE/nTNy6EZ2cwFtoWMYgG6TivE5hw9u41sQrAjVg7lZ39hvWtriFN5lzlQPKwypYtkiPtr71PpqNvnuC4PXc/dBRbnz6eu2kRpV1OnWfKN2RN4MCrBQSSMBGtqAOwgj6dYFPcEghsfbf/AFGtv2dYI0jqyfmREfoPpUfT9k+pgNqw4o9ds+jr+YK/71QFselcvYUxIBgg/iMin0zbSiiitVRRRRQFFFFAUUUUBRRRQFFFFAUUvc5hbVxbNxA5AIQuoYgmBCzJzitL3EKglmCj1JA/WgW5kqKhc2hcIIgaQTLMo9CfT6UrwXNLdwl1tEOCikkLqhyBvMwJkj5YmqxNc+KJiRIjHfMx+h+lAvyy5qQtpKyzGDuM/LFN1zrHrXly+qqWZgqjckgAdtz86DuiuDeWYkTnE+kT+o+ooF4eox/zQd0Vw10DcjNdBhQe0UUUBRRRQFFFFAUUUUBRRRQTuZ8it8Qf3gJ6dMTiNQbYjeQKVPwhY8MWyGKi413qIY6mVlYEsDgqSPX51booPnh8DcPBHXlQvmGAF04xvBIzODAgYrfgvhOzadHUvKGRJB+/MyuT1t1ebsCBirVFB8xxHwDZYDSzqV0gTDQqk4AgCYJ6jJkk+Ykmlw/w1aSz4A1+FM6dZHcndYO59cwJ7zUr2gkXfhawwgg5mTIkksHJOMksB710/wAM2DEqYEiJwZEGf6z3mqtFBN434es3SxdTL6Zz92Ixt2HvFbcFym3ZLFARq3EmNzGDtG3sAOwpyigKKKKAooooCii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23888"/>
            <a:ext cx="14287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BQUExIWFBUSGBYYGBQVExcYGhcXGhkXGBcdGRgYHCYeFxklGhsYHzsgJicqLCwsGB89NTQqNSctLCkBCQoKDgwOGg8PGjAdHyQsLiwpLCosKSwuLCwsLCwsLCw0LCk0KSwsLCw1LCkuLCwuLTUsKSwsLCw0MCksLywsKf/AABEIAIkAlgMBIgACEQEDEQH/xAAbAAADAQEBAQEAAAAAAAAAAAAABAUDAgEGB//EAD8QAAIBAwIEBAMFBQcDBQAAAAECEQADIRIxBAUiQRMyUXEGYZFCUoGhsRQjYpLwM1NyorLB8WPR0xVDgoOT/8QAGAEBAAMBAAAAAAAAAAAAAAAAAAECAwT/xAAmEQEBAAICAQMCBwAAAAAAAAAAAQIRITEDEkHRE6EEIjJhkbHh/9oADAMBAAIRAxEAPwD9xooooCiis799UUsxgD+hA7n5d6BPiOa6dUIWKtphck4VvT0P1966tc6tMJ1gRuGwVxOQdsVPvIWtsSSpYljmI1GILdoBEkfdO4xU21e8+q0GOy+G4CGCQBcCXCIkgyfvHAisplatY+g4fm4diFViv34IBONpG2d/+aa4S/rtq0RqAMek1G5W5ZmYkSQZCFdOIAJCswBO+5JztEVQ5beCzaOCslf4kJkR7TpPsPUVaZc6qNcH6KKBV0CiiseI4jTAA1M2y/qSeyjuf1JAIecTxqW41NEz2JwIkmBgCRk4yPWuTzG1E+IkZzqECJJk9tjWbcrVs3JZsyQzKIMSsA+TA6TO2ZOazX4esDa33mdTyD2IOqQaByxxSPOlg0bwdvf0rWleC5ZbtFjbQLrjVk5iY3PzP1pqgKKKKAooooCsOI41E8zAE7Ccn2G5/CtjUG1wJk6Vf5mfBB/ym4fdqi3SYffmLN/Zof8AE8r9E8x9jp96V4hNKm7dcEoJ1PgKO+lQYXGO5O0mubvD3FQnSTAmBxV8k/IQlTrdwX7iobWofvCrNxd+OkICVEGZ14I7AkHNZ3ntLq6964xKlreiMLc0qpbMOQreLcIK9IWFnBkyV7dtdRN66dYMN+8uDp6NMGBPSWO3oK3vutsuLvBuVOZW5cvB8AA5EAwAOqDgYO9JcFzO5bQ6LiBWJYSoYLO2ltSyAIEtMxWWXkxwut/2tMbl0b4Th7zKOu40LKhLzo2wghWtqHjHQX05zO9VLN0XYS5p1FVuIVJXUp2ZQTqRh3EyJGc189wHMbaBlayt5pkXPDk5+yxRDBECIAwRMblssptqxs2EIK6bepmKgkLI0woYAnAPynNaTWURZqrytet+lwejdL/zAaW/ED5mtV5umzzbP/UGkfg3kP4E1E4R1dZLW1YYKxdwQY/vMgxIPcVsVX7yH2uX0/MFqmWz3Qt3+JiAvUzeUT29Sey/P6SSBXvD8Ppkk6mbdvX0AHZR2H6kkn5vhD4bzbZkx1a1DKT2jScifkDkyexs8LzpGEN0sNxBP4gxlfnAq8ylukaUaKl8w5+toAhWeQ2wjIAKjP3iQJ9TWSfFVkz5oGoaiBEicDO5ER7jvirIWaKi2/iq2VDFWAiZ6SJiYBBIYx6dyBvIGp+IUCaijjq0wQsk526oOxETJ7Cgq0VEvfFCJhrbzpQsBpMagCBvn0/D0rs/E9sCSlwTESq9UhSABq3hgYMd/QwFiiluB40XVJCssGIaJ2B7EiII70UDNZGtawmqZpidzq5CqNekXCEIAyQzKGIPbSmoz2qZwnLybaPl2/8AcQNpZLijTNoyAhUdOnAZYzk6++bWk8c6mOkBDcycI/iK+fsr02ZjZQdt62HAPaMprYGIuWypYjsLiP03YH2x1R9TRZ5d5y9uBqDA/wB9buWSPdwpRj2wAKhG7quOV8MKWDQl3WBIGrIURLBjEd/nVtub3gSAJiIP7HxIJ9cA/nPrUni7rteYvIYpb3t6MTciAXY+u57bVxfispcb8cfy18U5M8o5wyWUVfBloLFXe6SzEFjpRQcTtOyxVRUuXGBBckbXLieGlvEE27TdTPGAXmJOd1KPLuZX1s2wAdOhNM8LcbGkRm05G3yFM27t26o1C4ZGVCHh0HqGZybsf4fpXT4rNan3mvhlWdi6LF2QXNonwgcvEadzJYgXSyg9i5HpVq3xyMYDCfumVb+VoP5VG4zgBhWMvEstsQq2FB6QmwWQADuWzsCA9wvFC5aQtbZ5VZlAQTGcE+s1ppCjNKcT0vbcdmCn5q5Cx/NpP/xrEIB5VvJ/hiP5WJUfSluP4i4EPSWAgyVCnBDbhiDt6Co1pL6GiKk8Rza6ACvDPvkNpOMZGhj6++Nq75fzdrjhWsukhjqIMYjGQM59sYmt1FOiiigKKKKAooooPKWgHUJ+R+n/AGNNVH5nZLOApywzmJ0FSuexBP8AW4z8l1paJFjhV8Zh4jKNZRHDYW4pgahs+pAiZxNsjDEU+vBumAjr8+HuJpP/ANV46U9hPuaQ5XwviKRqGvQmlXylyyUWAy7ecsCwyDvIMM1c497AzIyBovBmGTHTfQHUo3hgWgZis9+6XAtcSwybg9ddyzbH1sKX/MVFtRqcgqZYjUswwGAZZiWneScgjtFUuO4m5cXUwlcALpYWyx8oCtDcQxOw6U7mImp/hwSGcuW6mJz1S2oAwJAgDb6CAODz3c+W3i7M8n4ZyrC0ygoSCiXGttE9JKHVbeR9rSMg9waqWbN8yHXiG2j95w6DbMtbIb8ah8LwRBGdReIk6WRyFZkRtkJ3APS2xg5egnEEEIygEmNTWL2oYJ8iHS+0SpAzt2rfxWcd/fX+KZdnL/AkJDAAuei1bZpe52Z7ph3I80wNIEnVAhvkywhWdWl3BMQd5kiPtTr9IYRSScsBBZgUQSWuXCBcIwSAB02LeBMZMZ0nNLWOEEsIAkW8MOpUa5cVMbq5tgHORjvXTdaUfSLnI2+VLc0Q+E3zBH1xRb5baj+zX+UVjxnL7fQAiyzoNhtqDH/KGqOxTv8AFIkamC6jAnua9XikJADrJEgahtMT7TSvE8jsuAGQQDOMZ/Cs7fw9aVlYAgqdXmJk43n2X+UfOehQ7+2JJGtZG41DGdOfTOPevBx1uAfESDEHUIMwR39CPrSx5DZ0sukw8T1N9kysGcR8q4t/DlhSSLeWEEkk4x8/kKB79qTUF1rqOw1CT7CtaQscjsoQVTIjJZjtpjc7DSuPlT9AUUUUBUnmiMWAUwxV495TH47VWqVzNyrIVXUdUaZjf5+wNZ+RbFE5dw5KagWYKxMJ57YIBttaEZm2V1JBDHVgmVaiObuAOlbsgkXEcKpAIB1hsoZOw1bHbapHJ9agOXAkxqI6QTDhbv8AC+sOG+yzkbHS1TiL9jUTd4aboiR4HiE+kXNOkj5kiO+msc/08cLEL/GG4VbWrFiVUpm3bk6TBzruHaceyiZl37ZbKA6TrtoBGFhNDGYwx8RtXoy/ixfDtcCsI1FyRk5MSFXBcnUEBwNFtpKgmm14F5frZGJIAa1432UglhbIkZwvSJgYFcuHjmX58rvfS1yuPRVAQGDaWIOgrBm4snQwgyWGlgDgyh71Rt85ur0hrd4qDqGRc9RKagCY7yPakOO4ci2TpZgGu6RmG62IRZANtjAGgiJClCGEFzl91QpF634iMZDG1rzAE6YJhlCtIBzqmMVfVwz4y1KjuGS1y669VtysEoqsbdszIZm1Au4EEJG8GB5grYtvLfvA+R1FSZBuwD59iy3COwBxAgB25xMoAiG3baVVFGh7sbqi48JN5YwQJwvmpXg0YPcDFTL2o0iBhykAdgCrIP4bazma6srwrO1oLc++n/5t/wCSsLi3PGtjWkyx/s2+6R/efP8AOngaxP8Ab2/Z/wBBVZ3BhzfWqAtxCW4MyAy6gAZXzGfXGcd5qevEXB5uMRXgSpKwBg5lelutTtsYzuPouJ4NLka1DR6/1kfL5CsL3J7LklrYJaJJntt+ldCiOl54aOMtnydWpYCjVmIO5ZMd9O4nG9nh79xZt8WGBEBgFPVG+B+Eex+VU25VaJBNtemIxtG34bfQUxasqohQAPl7R+gFBO4DgeIW4Dcvh1z06QNwsbAdwf6zVSiipBRRRQFS+a3dKqwBJVxgd5BX9TVSp3MxK+zKfoRH51l5FsXz/BcWRdYBPOWHhtADqbl0BJOBdXS8AwGUkT0yu15bOfCN7Vt4I1rkYAJdZtKP4WAA2kwCtxN8eLhG03I6Wt6hLaywa2MshNsNKyysTEgkVkt1rgAsmCZAtjiGc6mQkhiygqACXkk5A274eS8anf7rRS5RwB0C4pBOlURzkm0NzJDRraG74Cfh4LbFjI6i7aj4SPMFAIJA7IRsPOfQGm+B4VjYtquq2LYKBWDL0r0oekg+UDG2Tvg0cv8AD0nxApYs3mEnzHuwk1aT0ySIrzhbBcMMeFqYaCFypOojSFxvE6qjrwq27ptN4hFpESVLFvCMm0xXPibMjYJlAe9WbdjU1wIwVQwjSXEEgTChgoP4EZzuam86tu1244BRUAVnyD4ZghhpIOkOGJz5VOQZinkx3N92JjpWsKp8ElYw14lwRJBhQYa4xMQoGmY/wnLg746YbSGdIVtLaFFssoYgiYIOZiW7nJytustFuTOhmRnuMSW0FBcuKFsZwYJY9uoA1R4WyCbJhckuYEDKkLA7LpEAegHfNaTKZY7Ncn/26Nzab2uhT9Gkf5qwfm1sXbZY6Y1TlTuv8Bb0qkLY9B9BS95R4trA857f9O5VpZtDt+f2olHW5mCEdDpwWOqWAXAO9ZP8UWB9o7T5G2gtOR6AfzL61TeyrbqDBByAcjY571n+w2/7tM/wj1J9PUk/ia3UJN8R2QoYsQCJnSTjUyg4HfSx9YBrNviqwD1FlGMlCN9MGN4gzMbA1TPCoYlFwIHSMDePaQKDwyHdF/lHbagn2viawzhAx1FgsFGHUTABJEDP6iqtYWOBtoAFRQF2hRjc/wC5+pregKKKKApHizlR6un+oH9BT1cGyCQYyDI94I/Qmq5TaYgcy5c1yz0AG5bkAHAYAjUs/ZJKyG+ywB2mc+RXEDsDHiMSBvGncjq6g+JbXDGBuAI+jWyBsP63o8BZmBO0xmPSfSs/pTtOyPFBzGjbMwQDOI3U43pDgPDg+J5tT76j9pvQR9BV7QKX/wDTLczoEnP1zU+g2m2VJa54UgahsQBOhdwyE/nTNy6EZ2cwFtoWMYgG6TivE5hw9u41sQrAjVg7lZ39hvWtriFN5lzlQPKwypYtkiPtr71PpqNvnuC4PXc/dBRbnz6eu2kRpV1OnWfKN2RN4MCrBQSSMBGtqAOwgj6dYFPcEghsfbf/AFGtv2dYI0jqyfmREfoPpUfT9k+pgNqw4o9ds+jr+YK/71QFselcvYUxIBgg/iMin0zbSiiitVRRRRQFFFFAUUUUBRRRQFFFFAUUvc5hbVxbNxA5AIQuoYgmBCzJzitL3EKglmCj1JA/WgW5kqKhc2hcIIgaQTLMo9CfT6UrwXNLdwl1tEOCikkLqhyBvMwJkj5YmqxNc+KJiRIjHfMx+h+lAvyy5qQtpKyzGDuM/LFN1zrHrXly+qqWZgqjckgAdtz86DuiuDeWYkTnE+kT+o+ooF4eox/zQd0Vw10DcjNdBhQe0UUUBRRRQFFFFAUUUUBRRRQTuZ8it8Qf3gJ6dMTiNQbYjeQKVPwhY8MWyGKi413qIY6mVlYEsDgqSPX51booPnh8DcPBHXlQvmGAF04xvBIzODAgYrfgvhOzadHUvKGRJB+/MyuT1t1ebsCBirVFB8xxHwDZYDSzqV0gTDQqk4AgCYJ6jJkk+Ykmlw/w1aSz4A1+FM6dZHcndYO59cwJ7zUr2gkXfhawwgg5mTIkksHJOMksB710/wAM2DEqYEiJwZEGf6z3mqtFBN434es3SxdTL6Zz92Ixt2HvFbcFym3ZLFARq3EmNzGDtG3sAOwpyigKKKKAooooCiiig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23888"/>
            <a:ext cx="142875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hhe.com/biosci/esp/2001_saladin/folder_structure/su/m2/s10/assets/images/sum2s1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486275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.shutterstock.com/display_pic_with_logo/230998/230998,1216948460,7/stock-photo-human-rib-bones-labeled-1531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8625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12 Pairs are attached to the thoracic vertebrae</a:t>
            </a:r>
          </a:p>
          <a:p>
            <a:r>
              <a:rPr lang="en-US" dirty="0" smtClean="0"/>
              <a:t>True Ribs join sternum directly by costal cartilages</a:t>
            </a:r>
          </a:p>
          <a:p>
            <a:r>
              <a:rPr lang="en-US" dirty="0" smtClean="0"/>
              <a:t>False Ribs join indirectly or not at all</a:t>
            </a:r>
          </a:p>
          <a:p>
            <a:r>
              <a:rPr lang="en-US" dirty="0" smtClean="0"/>
              <a:t>Typical rib has a shaft, head, and tubercles that articulate with the vertebrae.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realmodernman.com/blog/wp-content/uploads/2009/09/Stern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762500" cy="4676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8153400" cy="4495800"/>
          </a:xfrm>
        </p:spPr>
        <p:txBody>
          <a:bodyPr/>
          <a:lstStyle/>
          <a:p>
            <a:r>
              <a:rPr lang="en-US" dirty="0" smtClean="0"/>
              <a:t>Consists of three parts:</a:t>
            </a:r>
          </a:p>
          <a:p>
            <a:pPr lvl="1"/>
            <a:r>
              <a:rPr lang="en-US" dirty="0" err="1" smtClean="0"/>
              <a:t>Manubrium</a:t>
            </a:r>
            <a:endParaRPr lang="en-US" dirty="0" smtClean="0"/>
          </a:p>
          <a:p>
            <a:pPr lvl="1"/>
            <a:r>
              <a:rPr lang="en-US" dirty="0" smtClean="0"/>
              <a:t>Body</a:t>
            </a:r>
          </a:p>
          <a:p>
            <a:pPr lvl="1"/>
            <a:r>
              <a:rPr lang="en-US" dirty="0" err="1" smtClean="0"/>
              <a:t>Xiphoid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Articulates with clavicles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thumb/d/d0/Pectoral_girdle_front_diagram_de.svg/768px-Pectoral_girdle_front_diagram_d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896100" cy="539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Pectoral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41848" y="1524000"/>
            <a:ext cx="3502152" cy="4953000"/>
          </a:xfrm>
        </p:spPr>
        <p:txBody>
          <a:bodyPr/>
          <a:lstStyle/>
          <a:p>
            <a:r>
              <a:rPr lang="en-US" dirty="0" smtClean="0"/>
              <a:t>Composed of:</a:t>
            </a:r>
          </a:p>
          <a:p>
            <a:pPr lvl="1"/>
            <a:r>
              <a:rPr lang="en-US" dirty="0" smtClean="0"/>
              <a:t>Two clavicles</a:t>
            </a:r>
          </a:p>
          <a:p>
            <a:pPr lvl="1"/>
            <a:r>
              <a:rPr lang="en-US" dirty="0" smtClean="0"/>
              <a:t>Two scapula</a:t>
            </a:r>
          </a:p>
          <a:p>
            <a:r>
              <a:rPr lang="en-US" dirty="0" smtClean="0"/>
              <a:t>Forms an incomplete ring that supports the upper limbs and provides attachment for muscles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Rod-like bones located between the </a:t>
            </a:r>
            <a:r>
              <a:rPr lang="en-US" dirty="0" err="1" smtClean="0"/>
              <a:t>manubrium</a:t>
            </a:r>
            <a:r>
              <a:rPr lang="en-US" dirty="0" smtClean="0"/>
              <a:t> and scapulae</a:t>
            </a:r>
          </a:p>
          <a:p>
            <a:r>
              <a:rPr lang="en-US" dirty="0" smtClean="0"/>
              <a:t>Hold the shoulders in place and provide attachment for muscles</a:t>
            </a:r>
            <a:endParaRPr lang="en-US" dirty="0"/>
          </a:p>
        </p:txBody>
      </p:sp>
      <p:pic>
        <p:nvPicPr>
          <p:cNvPr id="55298" name="Picture 2" descr="http://www.sci.utah.edu/~simpson/documentation/projects/annotation/webdocs/image_gal_files/BosBones/Clavi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51911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pdh-odp.co.uk/images/Scap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5410200" cy="4328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124200" cy="5105400"/>
          </a:xfrm>
        </p:spPr>
        <p:txBody>
          <a:bodyPr/>
          <a:lstStyle/>
          <a:p>
            <a:r>
              <a:rPr lang="en-US" dirty="0" smtClean="0"/>
              <a:t>Broad, triangular bones</a:t>
            </a:r>
          </a:p>
          <a:p>
            <a:r>
              <a:rPr lang="en-US" dirty="0" smtClean="0"/>
              <a:t>Articulate with the </a:t>
            </a:r>
            <a:r>
              <a:rPr lang="en-US" dirty="0" err="1" smtClean="0"/>
              <a:t>humerus</a:t>
            </a:r>
            <a:r>
              <a:rPr lang="en-US" dirty="0" smtClean="0"/>
              <a:t> of each upper limb and provide attachment for muscles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framework and attachment for muscles</a:t>
            </a:r>
          </a:p>
          <a:p>
            <a:r>
              <a:rPr lang="en-US" dirty="0" smtClean="0"/>
              <a:t>Function in levers that move the limb and its parts</a:t>
            </a:r>
          </a:p>
          <a:p>
            <a:r>
              <a:rPr lang="en-US" dirty="0" smtClean="0"/>
              <a:t>Contains:</a:t>
            </a:r>
          </a:p>
          <a:p>
            <a:pPr lvl="1"/>
            <a:r>
              <a:rPr lang="en-US" dirty="0" err="1" smtClean="0"/>
              <a:t>Humerus</a:t>
            </a:r>
            <a:endParaRPr lang="en-US" dirty="0" smtClean="0"/>
          </a:p>
          <a:p>
            <a:pPr lvl="1"/>
            <a:r>
              <a:rPr lang="en-US" dirty="0" smtClean="0"/>
              <a:t>Radius</a:t>
            </a:r>
          </a:p>
          <a:p>
            <a:pPr lvl="1"/>
            <a:r>
              <a:rPr lang="en-US" dirty="0" smtClean="0"/>
              <a:t>Ulna</a:t>
            </a:r>
          </a:p>
          <a:p>
            <a:pPr lvl="1"/>
            <a:r>
              <a:rPr lang="en-US" dirty="0" smtClean="0"/>
              <a:t>Hand</a:t>
            </a:r>
            <a:endParaRPr lang="en-US" dirty="0"/>
          </a:p>
        </p:txBody>
      </p:sp>
      <p:pic>
        <p:nvPicPr>
          <p:cNvPr id="53250" name="Picture 2" descr="http://img.medscape.com/pi/emed/ckb/clinical_procedures/305143-317234-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3330048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Structure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Parts of a long bone cont.</a:t>
            </a:r>
          </a:p>
          <a:p>
            <a:pPr lvl="1"/>
            <a:r>
              <a:rPr lang="en-US" dirty="0" err="1" smtClean="0"/>
              <a:t>Periosteum</a:t>
            </a:r>
            <a:endParaRPr lang="en-US" dirty="0" smtClean="0"/>
          </a:p>
          <a:p>
            <a:pPr lvl="2"/>
            <a:r>
              <a:rPr lang="en-US" dirty="0" smtClean="0"/>
              <a:t>Covers bone</a:t>
            </a:r>
          </a:p>
          <a:p>
            <a:pPr lvl="2"/>
            <a:r>
              <a:rPr lang="en-US" dirty="0" smtClean="0"/>
              <a:t>Mostly found on </a:t>
            </a:r>
            <a:r>
              <a:rPr lang="en-US" dirty="0" err="1" smtClean="0"/>
              <a:t>diaphysis</a:t>
            </a:r>
            <a:endParaRPr lang="en-US" dirty="0" smtClean="0"/>
          </a:p>
          <a:p>
            <a:pPr lvl="1"/>
            <a:r>
              <a:rPr lang="en-US" dirty="0" smtClean="0"/>
              <a:t>Compact Bone</a:t>
            </a:r>
          </a:p>
          <a:p>
            <a:pPr lvl="2"/>
            <a:r>
              <a:rPr lang="en-US" dirty="0" smtClean="0"/>
              <a:t>Provides strength and resistance to bending</a:t>
            </a:r>
          </a:p>
          <a:p>
            <a:pPr lvl="1"/>
            <a:r>
              <a:rPr lang="en-US" dirty="0" smtClean="0"/>
              <a:t>Spongy Bone</a:t>
            </a:r>
          </a:p>
          <a:p>
            <a:pPr lvl="2"/>
            <a:r>
              <a:rPr lang="en-US" dirty="0" smtClean="0"/>
              <a:t>Provides strength where needed and reduces weight of bone</a:t>
            </a:r>
          </a:p>
          <a:p>
            <a:pPr lvl="1"/>
            <a:r>
              <a:rPr lang="en-US" dirty="0" err="1" smtClean="0"/>
              <a:t>Medulllary</a:t>
            </a:r>
            <a:r>
              <a:rPr lang="en-US" dirty="0" smtClean="0"/>
              <a:t> Cavity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diaphysis</a:t>
            </a:r>
            <a:r>
              <a:rPr lang="en-US" dirty="0" smtClean="0"/>
              <a:t>, it’s the area filled with marrow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5029200"/>
          </a:xfrm>
        </p:spPr>
        <p:txBody>
          <a:bodyPr/>
          <a:lstStyle/>
          <a:p>
            <a:r>
              <a:rPr lang="en-US" dirty="0" smtClean="0"/>
              <a:t>Extends from the scapula to the elbow</a:t>
            </a:r>
          </a:p>
          <a:p>
            <a:r>
              <a:rPr lang="en-US" dirty="0" smtClean="0"/>
              <a:t>Articulates with the radius and ulna at elbow</a:t>
            </a:r>
          </a:p>
          <a:p>
            <a:endParaRPr lang="en-US" dirty="0"/>
          </a:p>
        </p:txBody>
      </p:sp>
      <p:pic>
        <p:nvPicPr>
          <p:cNvPr id="52226" name="Picture 2" descr="http://www.daviddarling.info/images/hume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66850"/>
            <a:ext cx="3343275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8552" cy="5029200"/>
          </a:xfrm>
        </p:spPr>
        <p:txBody>
          <a:bodyPr/>
          <a:lstStyle/>
          <a:p>
            <a:r>
              <a:rPr lang="en-US" dirty="0" smtClean="0"/>
              <a:t>Located on the thumb side of the forearm between the elbow and wrist</a:t>
            </a:r>
          </a:p>
          <a:p>
            <a:r>
              <a:rPr lang="en-US" dirty="0" smtClean="0"/>
              <a:t>Articulates with </a:t>
            </a:r>
            <a:r>
              <a:rPr lang="en-US" dirty="0" err="1" smtClean="0"/>
              <a:t>humerus</a:t>
            </a:r>
            <a:r>
              <a:rPr lang="en-US" dirty="0" smtClean="0"/>
              <a:t>, ulna and wrist</a:t>
            </a:r>
            <a:endParaRPr lang="en-US" dirty="0"/>
          </a:p>
        </p:txBody>
      </p:sp>
      <p:pic>
        <p:nvPicPr>
          <p:cNvPr id="51202" name="Picture 2" descr="http://www.yourdictionary.com/images/main/A4rad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295400"/>
            <a:ext cx="299085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5029200"/>
          </a:xfrm>
        </p:spPr>
        <p:txBody>
          <a:bodyPr/>
          <a:lstStyle/>
          <a:p>
            <a:r>
              <a:rPr lang="en-US" dirty="0" smtClean="0"/>
              <a:t>Longer than radius</a:t>
            </a:r>
          </a:p>
          <a:p>
            <a:r>
              <a:rPr lang="en-US" dirty="0" smtClean="0"/>
              <a:t>Overlaps the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  <a:r>
              <a:rPr lang="en-US" dirty="0" err="1" smtClean="0"/>
              <a:t>posteriorly</a:t>
            </a:r>
            <a:endParaRPr lang="en-US" dirty="0" smtClean="0"/>
          </a:p>
          <a:p>
            <a:r>
              <a:rPr lang="en-US" dirty="0" smtClean="0"/>
              <a:t>Articulates with the radius laterally and with a disk of </a:t>
            </a:r>
            <a:r>
              <a:rPr lang="en-US" dirty="0" err="1" smtClean="0"/>
              <a:t>fibrocartilage</a:t>
            </a:r>
            <a:r>
              <a:rPr lang="en-US" dirty="0" smtClean="0"/>
              <a:t> inferiorly</a:t>
            </a:r>
            <a:endParaRPr lang="en-US" dirty="0"/>
          </a:p>
        </p:txBody>
      </p:sp>
      <p:pic>
        <p:nvPicPr>
          <p:cNvPr id="4" name="Picture 2" descr="http://www.yourdictionary.com/images/main/A4rad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295400"/>
            <a:ext cx="299085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Carpals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Consists of 8 bones:</a:t>
            </a:r>
          </a:p>
          <a:p>
            <a:pPr lvl="1"/>
            <a:r>
              <a:rPr lang="en-US" dirty="0" err="1" smtClean="0"/>
              <a:t>Lunate</a:t>
            </a:r>
            <a:endParaRPr lang="en-US" dirty="0" smtClean="0"/>
          </a:p>
          <a:p>
            <a:pPr lvl="1"/>
            <a:r>
              <a:rPr lang="en-US" dirty="0" err="1" smtClean="0"/>
              <a:t>Hamate</a:t>
            </a:r>
            <a:endParaRPr lang="en-US" dirty="0" smtClean="0"/>
          </a:p>
          <a:p>
            <a:pPr lvl="1"/>
            <a:r>
              <a:rPr lang="en-US" dirty="0" err="1" smtClean="0"/>
              <a:t>Triquetrum</a:t>
            </a:r>
            <a:endParaRPr lang="en-US" dirty="0" smtClean="0"/>
          </a:p>
          <a:p>
            <a:pPr lvl="1"/>
            <a:r>
              <a:rPr lang="en-US" dirty="0" err="1" smtClean="0"/>
              <a:t>Pisiform</a:t>
            </a:r>
            <a:endParaRPr lang="en-US" dirty="0" smtClean="0"/>
          </a:p>
          <a:p>
            <a:pPr lvl="1"/>
            <a:r>
              <a:rPr lang="en-US" dirty="0" err="1" smtClean="0"/>
              <a:t>Scaphoid</a:t>
            </a:r>
            <a:endParaRPr lang="en-US" dirty="0" smtClean="0"/>
          </a:p>
          <a:p>
            <a:pPr lvl="1"/>
            <a:r>
              <a:rPr lang="en-US" dirty="0" err="1" smtClean="0"/>
              <a:t>Capitate</a:t>
            </a:r>
            <a:endParaRPr lang="en-US" dirty="0" smtClean="0"/>
          </a:p>
          <a:p>
            <a:pPr lvl="1"/>
            <a:r>
              <a:rPr lang="en-US" dirty="0" smtClean="0"/>
              <a:t>Trapezoid</a:t>
            </a:r>
          </a:p>
          <a:p>
            <a:pPr lvl="1"/>
            <a:r>
              <a:rPr lang="en-US" dirty="0" smtClean="0"/>
              <a:t>Trapezium</a:t>
            </a:r>
          </a:p>
          <a:p>
            <a:r>
              <a:rPr lang="en-US" dirty="0" smtClean="0"/>
              <a:t>Articulates with the radius and </a:t>
            </a:r>
            <a:r>
              <a:rPr lang="en-US" dirty="0" err="1" smtClean="0"/>
              <a:t>fibrocartilaginous</a:t>
            </a:r>
            <a:r>
              <a:rPr lang="en-US" dirty="0" smtClean="0"/>
              <a:t> disk on </a:t>
            </a:r>
            <a:r>
              <a:rPr lang="en-US" dirty="0" err="1" smtClean="0"/>
              <a:t>ulnar</a:t>
            </a:r>
            <a:r>
              <a:rPr lang="en-US" dirty="0" smtClean="0"/>
              <a:t> side</a:t>
            </a:r>
          </a:p>
        </p:txBody>
      </p:sp>
      <p:pic>
        <p:nvPicPr>
          <p:cNvPr id="49154" name="Picture 2" descr="http://www.daviddarling.info/images/carp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81000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orthopod.com/sites/default/files/images/hand_finger_joint_bone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38100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Metacarpals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45152" cy="5257800"/>
          </a:xfrm>
        </p:spPr>
        <p:txBody>
          <a:bodyPr/>
          <a:lstStyle/>
          <a:p>
            <a:r>
              <a:rPr lang="en-US" dirty="0" smtClean="0"/>
              <a:t>Consists of 5 bones:</a:t>
            </a:r>
          </a:p>
          <a:p>
            <a:pPr lvl="1"/>
            <a:r>
              <a:rPr lang="en-US" dirty="0" smtClean="0"/>
              <a:t>Metacarpals 1-5</a:t>
            </a:r>
          </a:p>
          <a:p>
            <a:r>
              <a:rPr lang="en-US" dirty="0" smtClean="0"/>
              <a:t>Cylindrical, rounded distal ends that form the knuckles</a:t>
            </a:r>
          </a:p>
          <a:p>
            <a:r>
              <a:rPr lang="en-US" dirty="0" smtClean="0"/>
              <a:t>Articulate proximally with carpals and </a:t>
            </a:r>
            <a:r>
              <a:rPr lang="en-US" dirty="0" err="1" smtClean="0"/>
              <a:t>distaly</a:t>
            </a:r>
            <a:r>
              <a:rPr lang="en-US" dirty="0" smtClean="0"/>
              <a:t> with phalanges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Phalanges (14)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953000"/>
          </a:xfrm>
        </p:spPr>
        <p:txBody>
          <a:bodyPr/>
          <a:lstStyle/>
          <a:p>
            <a:r>
              <a:rPr lang="en-US" dirty="0" smtClean="0"/>
              <a:t>Finger Bones</a:t>
            </a:r>
          </a:p>
          <a:p>
            <a:r>
              <a:rPr lang="en-US" dirty="0" smtClean="0"/>
              <a:t>Each finger has three phalanges (digits)</a:t>
            </a:r>
          </a:p>
          <a:p>
            <a:pPr lvl="1"/>
            <a:r>
              <a:rPr lang="en-US" dirty="0" smtClean="0"/>
              <a:t>A proximal, a middle and a distal phalanx (digit)</a:t>
            </a:r>
          </a:p>
          <a:p>
            <a:r>
              <a:rPr lang="en-US" dirty="0" smtClean="0"/>
              <a:t>The Thumb has two-it lacks a middle phalanx</a:t>
            </a:r>
          </a:p>
        </p:txBody>
      </p:sp>
      <p:pic>
        <p:nvPicPr>
          <p:cNvPr id="47106" name="Picture 2" descr="http://www.eorthopod.com/sites/default/files/images/hand_finger_joint_ana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Pelvic </a:t>
            </a:r>
            <a:r>
              <a:rPr lang="en-US" dirty="0" err="1" smtClean="0"/>
              <a:t>Pelvic</a:t>
            </a:r>
            <a:r>
              <a:rPr lang="en-US" dirty="0" smtClean="0"/>
              <a:t>-Lower Limbs p. 158-161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40352" cy="5257800"/>
          </a:xfrm>
        </p:spPr>
        <p:txBody>
          <a:bodyPr/>
          <a:lstStyle/>
          <a:p>
            <a:r>
              <a:rPr lang="en-US" dirty="0" smtClean="0"/>
              <a:t>Pelvic Girdle</a:t>
            </a:r>
          </a:p>
          <a:p>
            <a:pPr lvl="1"/>
            <a:r>
              <a:rPr lang="en-US" dirty="0" smtClean="0"/>
              <a:t>Consists of two </a:t>
            </a:r>
            <a:r>
              <a:rPr lang="en-US" dirty="0" err="1" smtClean="0"/>
              <a:t>coxal</a:t>
            </a:r>
            <a:r>
              <a:rPr lang="en-US" dirty="0" smtClean="0"/>
              <a:t> bones that articulate with each other </a:t>
            </a:r>
            <a:r>
              <a:rPr lang="en-US" dirty="0" err="1" smtClean="0"/>
              <a:t>anteriorly</a:t>
            </a:r>
            <a:r>
              <a:rPr lang="en-US" dirty="0" smtClean="0"/>
              <a:t> and with the sacrum </a:t>
            </a:r>
            <a:r>
              <a:rPr lang="en-US" dirty="0" err="1" smtClean="0"/>
              <a:t>posteriorly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Saccrum</a:t>
            </a:r>
            <a:r>
              <a:rPr lang="en-US" dirty="0" smtClean="0"/>
              <a:t>, Coccyx, and Pelvic Girdle form Pelvis</a:t>
            </a:r>
            <a:endParaRPr lang="en-US" dirty="0"/>
          </a:p>
        </p:txBody>
      </p:sp>
      <p:pic>
        <p:nvPicPr>
          <p:cNvPr id="8194" name="Picture 2" descr="http://www.google.com/url?source=imgres&amp;ct=tbn&amp;q=http://www.physioweb.org/IMAGES/pelvic.jpg&amp;sa=X&amp;ei=IIq4TM6AHoGLnAeA_oTCDQ&amp;ved=0CAUQ8wc4BA&amp;usg=AFQjCNHGwIDNdIp2wo-9eNenx7yFtVDk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593" y="1752600"/>
            <a:ext cx="432540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Coxal</a:t>
            </a:r>
            <a:r>
              <a:rPr lang="en-US" dirty="0" smtClean="0"/>
              <a:t>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Ilium</a:t>
            </a:r>
          </a:p>
          <a:p>
            <a:pPr lvl="1"/>
            <a:r>
              <a:rPr lang="en-US" dirty="0" err="1" smtClean="0"/>
              <a:t>Ischium</a:t>
            </a:r>
            <a:endParaRPr lang="en-US" dirty="0" smtClean="0"/>
          </a:p>
          <a:p>
            <a:pPr lvl="1"/>
            <a:r>
              <a:rPr lang="en-US" dirty="0" smtClean="0"/>
              <a:t>Pubis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Fused in the region of </a:t>
            </a:r>
            <a:r>
              <a:rPr lang="en-US" dirty="0" err="1" smtClean="0"/>
              <a:t>acetabulum</a:t>
            </a:r>
            <a:endParaRPr lang="en-US" dirty="0"/>
          </a:p>
        </p:txBody>
      </p:sp>
      <p:pic>
        <p:nvPicPr>
          <p:cNvPr id="7170" name="Picture 2" descr="http://www.shockfamily.net/skeleton/PELV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3571875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Largest portion of </a:t>
            </a:r>
            <a:r>
              <a:rPr lang="en-US" dirty="0" err="1" smtClean="0"/>
              <a:t>coxal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Joins the sacrum at the sacroiliac joint</a:t>
            </a:r>
            <a:endParaRPr lang="en-US" dirty="0"/>
          </a:p>
        </p:txBody>
      </p:sp>
      <p:pic>
        <p:nvPicPr>
          <p:cNvPr id="6146" name="Picture 2" descr="http://www.google.com/url?source=imgres&amp;ct=tbn&amp;q=http://www.alientravelguide.com/science/biology/anatomy/ilium.jpg&amp;sa=X&amp;ei=uou4TKCqG5aLnAeC6vmyDQ&amp;ved=0CAUQ8wc4AQ&amp;usg=AFQjCNEpeduVO_Omha5HJmL1gTJniNDC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6019800" cy="401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ogle.com/url?source=imgres&amp;ct=tbn&amp;q=http://www.orthopaedia.com/download/attachments/8257649/ischium.jpg&amp;sa=X&amp;ei=64u4TOWlEYvHnAfkj43CDQ&amp;ved=0CAUQ8wc4Aw&amp;usg=AFQjCNGLW4Mg3LkjviMTiMDStg_Nnlq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6400800" cy="4224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Ischium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Lowest portion of the </a:t>
            </a:r>
            <a:r>
              <a:rPr lang="en-US" dirty="0" err="1" smtClean="0"/>
              <a:t>coxal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Supports the body weight when sitting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static.howstuffworks.com/gif/adam/images/en/long-bones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34400" cy="6827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oogle.com/url?source=imgres&amp;ct=tbn&amp;q=http://biology.clc.uc.edu/graphics/bio105/pelvis.jpg&amp;sa=X&amp;ei=Soy4TK9m45CfB8GsjMQN&amp;ved=0CAUQ8wc4BQ&amp;usg=AFQjCNGuZWiXQHNUHYhcSZkHF0XkxTqR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86050"/>
            <a:ext cx="5562600" cy="417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Anterior portion of the </a:t>
            </a:r>
            <a:r>
              <a:rPr lang="en-US" dirty="0" err="1" smtClean="0"/>
              <a:t>coxal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Fused </a:t>
            </a:r>
            <a:r>
              <a:rPr lang="en-US" dirty="0" err="1" smtClean="0"/>
              <a:t>anteriorly</a:t>
            </a:r>
            <a:r>
              <a:rPr lang="en-US" dirty="0" smtClean="0"/>
              <a:t> at the </a:t>
            </a:r>
            <a:r>
              <a:rPr lang="en-US" dirty="0" err="1" smtClean="0"/>
              <a:t>symphysis</a:t>
            </a:r>
            <a:r>
              <a:rPr lang="en-US" dirty="0" smtClean="0"/>
              <a:t> pubis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5029200"/>
          </a:xfrm>
        </p:spPr>
        <p:txBody>
          <a:bodyPr/>
          <a:lstStyle/>
          <a:p>
            <a:r>
              <a:rPr lang="en-US" dirty="0" smtClean="0"/>
              <a:t>Provide frameworks for the thigh, leg and foot</a:t>
            </a:r>
          </a:p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Femur</a:t>
            </a:r>
          </a:p>
          <a:p>
            <a:pPr lvl="1"/>
            <a:r>
              <a:rPr lang="en-US" dirty="0" smtClean="0"/>
              <a:t>Tibia</a:t>
            </a:r>
          </a:p>
          <a:p>
            <a:pPr lvl="1"/>
            <a:r>
              <a:rPr lang="en-US" dirty="0" smtClean="0"/>
              <a:t>Fibula</a:t>
            </a:r>
          </a:p>
          <a:p>
            <a:pPr lvl="1"/>
            <a:r>
              <a:rPr lang="en-US" dirty="0" smtClean="0"/>
              <a:t>Foot</a:t>
            </a:r>
            <a:endParaRPr lang="en-US" dirty="0"/>
          </a:p>
        </p:txBody>
      </p:sp>
      <p:pic>
        <p:nvPicPr>
          <p:cNvPr id="3074" name="Picture 2" descr="http://www.google.com/url?source=imgres&amp;ct=tbn&amp;q=http://www.exploringnature.org/graphics/anatomy/bones_of_the_leg_text.jpg&amp;sa=X&amp;ei=pYy4TJ78I43-nAeopOTQDQ&amp;ved=0CAUQ8wc4Cw&amp;usg=AFQjCNFbfbcGNcu_UsaX9pp77Yc_vJce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648200" cy="619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600200"/>
            <a:ext cx="4651248" cy="4953000"/>
          </a:xfrm>
        </p:spPr>
        <p:txBody>
          <a:bodyPr/>
          <a:lstStyle/>
          <a:p>
            <a:r>
              <a:rPr lang="en-US" dirty="0" smtClean="0"/>
              <a:t>Extends from hip to the knee</a:t>
            </a:r>
          </a:p>
          <a:p>
            <a:r>
              <a:rPr lang="en-US" dirty="0" smtClean="0"/>
              <a:t>Largest bone in body</a:t>
            </a:r>
          </a:p>
          <a:p>
            <a:r>
              <a:rPr lang="en-US" dirty="0" smtClean="0"/>
              <a:t>Patella articulates with its anterior surface</a:t>
            </a:r>
            <a:endParaRPr lang="en-US" dirty="0"/>
          </a:p>
        </p:txBody>
      </p:sp>
      <p:pic>
        <p:nvPicPr>
          <p:cNvPr id="2050" name="Picture 2" descr="http://www.google.com/url?source=imgres&amp;ct=tbn&amp;q=http://hcawoodlands.files.wordpress.com/2010/07/femur-bone.jpg&amp;sa=X&amp;ei=6Iy4TPvaEYugnQe0jNnIDQ&amp;ved=0CAUQ8wc4AQ&amp;usg=AFQjCNGJtZHj24M3cWhpLyuCAEelP9Mv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850"/>
            <a:ext cx="35433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com/url?source=imgres&amp;ct=tbn&amp;q=http://content.answcdn.com/main/content/img/oxford/Oxford_Sports/0199210896.tibia.1.jpg&amp;sa=X&amp;ei=EY24TOK0DqGrnAepotWxDQ&amp;ved=0CAUQ8wc4AQ&amp;usg=AFQjCNEb0nY9lruyevw8C6gg3GlpmzPA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1440"/>
            <a:ext cx="4000500" cy="6506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5029200"/>
          </a:xfrm>
        </p:spPr>
        <p:txBody>
          <a:bodyPr/>
          <a:lstStyle/>
          <a:p>
            <a:r>
              <a:rPr lang="en-US" dirty="0" smtClean="0"/>
              <a:t>Located on the medial side of leg</a:t>
            </a:r>
          </a:p>
          <a:p>
            <a:r>
              <a:rPr lang="en-US" dirty="0" smtClean="0"/>
              <a:t>Articulates with the talus of the ankle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Osteocytes</a:t>
            </a:r>
            <a:endParaRPr lang="en-US" dirty="0" smtClean="0"/>
          </a:p>
          <a:p>
            <a:pPr lvl="1"/>
            <a:r>
              <a:rPr lang="en-US" dirty="0" smtClean="0"/>
              <a:t>Mature bone cells</a:t>
            </a:r>
          </a:p>
          <a:p>
            <a:r>
              <a:rPr lang="en-US" dirty="0" smtClean="0"/>
              <a:t>Lacunae</a:t>
            </a:r>
          </a:p>
          <a:p>
            <a:pPr lvl="1"/>
            <a:r>
              <a:rPr lang="en-US" dirty="0" smtClean="0"/>
              <a:t>Bony chambers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Bony projections that provide a site for ligament and tendon attachment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Structure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0480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Osteons</a:t>
            </a:r>
            <a:endParaRPr lang="en-US" dirty="0" smtClean="0"/>
          </a:p>
          <a:p>
            <a:pPr lvl="1"/>
            <a:r>
              <a:rPr lang="en-US" dirty="0" smtClean="0"/>
              <a:t>Found in compact bone</a:t>
            </a:r>
          </a:p>
          <a:p>
            <a:pPr lvl="1"/>
            <a:r>
              <a:rPr lang="en-US" dirty="0" smtClean="0"/>
              <a:t>Are cemented together to form cylinder shaped units (</a:t>
            </a:r>
            <a:r>
              <a:rPr lang="en-US" dirty="0" err="1" smtClean="0"/>
              <a:t>Haversian</a:t>
            </a:r>
            <a:r>
              <a:rPr lang="en-US" dirty="0" smtClean="0"/>
              <a:t> System)</a:t>
            </a:r>
          </a:p>
          <a:p>
            <a:pPr lvl="1"/>
            <a:endParaRPr lang="en-US" dirty="0"/>
          </a:p>
        </p:txBody>
      </p:sp>
      <p:pic>
        <p:nvPicPr>
          <p:cNvPr id="12290" name="Picture 2" descr="http://legacy.owensboro.kctcs.edu/gcaplan/anat/images/Image2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Structure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Osteonic</a:t>
            </a:r>
            <a:r>
              <a:rPr lang="en-US" dirty="0" smtClean="0"/>
              <a:t> Canals (</a:t>
            </a:r>
            <a:r>
              <a:rPr lang="en-US" dirty="0" err="1" smtClean="0"/>
              <a:t>Haversian</a:t>
            </a:r>
            <a:r>
              <a:rPr lang="en-US" dirty="0" smtClean="0"/>
              <a:t> Canals)</a:t>
            </a:r>
          </a:p>
          <a:p>
            <a:pPr lvl="1"/>
            <a:r>
              <a:rPr lang="en-US" dirty="0" smtClean="0"/>
              <a:t>Contain blood vessels that nourish the cells of the </a:t>
            </a:r>
            <a:r>
              <a:rPr lang="en-US" dirty="0" err="1" smtClean="0"/>
              <a:t>osteons</a:t>
            </a:r>
            <a:endParaRPr lang="en-US" dirty="0" smtClean="0"/>
          </a:p>
          <a:p>
            <a:r>
              <a:rPr lang="en-US" dirty="0" smtClean="0"/>
              <a:t>Spongy bone is nourished by diffusion from the surface of the thin bony plates.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1600200"/>
            <a:ext cx="6022848" cy="5105400"/>
          </a:xfrm>
        </p:spPr>
        <p:txBody>
          <a:bodyPr/>
          <a:lstStyle/>
          <a:p>
            <a:r>
              <a:rPr lang="en-US" dirty="0" err="1" smtClean="0"/>
              <a:t>Intramembranous</a:t>
            </a:r>
            <a:r>
              <a:rPr lang="en-US" dirty="0" smtClean="0"/>
              <a:t> Bones</a:t>
            </a:r>
          </a:p>
          <a:p>
            <a:pPr lvl="1"/>
            <a:r>
              <a:rPr lang="en-US" dirty="0" smtClean="0"/>
              <a:t>Develop from layers of connective tissues</a:t>
            </a:r>
          </a:p>
          <a:p>
            <a:pPr lvl="1"/>
            <a:r>
              <a:rPr lang="en-US" dirty="0" err="1" smtClean="0"/>
              <a:t>Osteoblasts</a:t>
            </a:r>
            <a:r>
              <a:rPr lang="en-US" dirty="0" smtClean="0"/>
              <a:t> within the membranous layers form bone tissue</a:t>
            </a:r>
          </a:p>
        </p:txBody>
      </p:sp>
      <p:pic>
        <p:nvPicPr>
          <p:cNvPr id="8194" name="Picture 2" descr="http://projectskeletal.tripod.com/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505075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184</TotalTime>
  <Words>1483</Words>
  <Application>Microsoft Office PowerPoint</Application>
  <PresentationFormat>On-screen Show (4:3)</PresentationFormat>
  <Paragraphs>311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Median</vt:lpstr>
      <vt:lpstr>Chapter 7</vt:lpstr>
      <vt:lpstr>Introduction</vt:lpstr>
      <vt:lpstr>Bone Structure</vt:lpstr>
      <vt:lpstr>Bone Structure Cont.</vt:lpstr>
      <vt:lpstr>PowerPoint Presentation</vt:lpstr>
      <vt:lpstr>Microscopic Structure </vt:lpstr>
      <vt:lpstr>Microscopic Structure Cont.</vt:lpstr>
      <vt:lpstr>Microscopic Structure Cont. </vt:lpstr>
      <vt:lpstr>Bone Development and Growth</vt:lpstr>
      <vt:lpstr>Bone Growth and Development Cont.</vt:lpstr>
      <vt:lpstr>Bone Growth and Development Cont.</vt:lpstr>
      <vt:lpstr>Repair of Bone Fracture</vt:lpstr>
      <vt:lpstr>Bone Function</vt:lpstr>
      <vt:lpstr>Bone Function Cont.</vt:lpstr>
      <vt:lpstr>Bone Function Cont.</vt:lpstr>
      <vt:lpstr>Bone Function Cont.</vt:lpstr>
      <vt:lpstr>Skeletal Organization p. 140-149</vt:lpstr>
      <vt:lpstr>Skull</vt:lpstr>
      <vt:lpstr>Cranium</vt:lpstr>
      <vt:lpstr>Facial Skeleton</vt:lpstr>
      <vt:lpstr>Infantile Skull</vt:lpstr>
      <vt:lpstr>Table 7.2   Skeletal Structure Terms</vt:lpstr>
      <vt:lpstr>Table 7.2   Skeletal Structure Terms Cont.</vt:lpstr>
      <vt:lpstr>Table 7.2   Skeletal Structure Terms Cont. </vt:lpstr>
      <vt:lpstr>Table 7.2   Skeletal Structure Terms Cont.</vt:lpstr>
      <vt:lpstr>Vertebral Column p. 149-157</vt:lpstr>
      <vt:lpstr>Typical Vertebra</vt:lpstr>
      <vt:lpstr>Cervical Vertebrae (7)</vt:lpstr>
      <vt:lpstr>Thoracic Vertebrae (12)</vt:lpstr>
      <vt:lpstr>Lumbar Vertebrae (5)</vt:lpstr>
      <vt:lpstr>Saccrum</vt:lpstr>
      <vt:lpstr>Coccyx</vt:lpstr>
      <vt:lpstr>Thoracic Cage</vt:lpstr>
      <vt:lpstr>Ribs</vt:lpstr>
      <vt:lpstr>Sternum</vt:lpstr>
      <vt:lpstr>Pectoral Girdle</vt:lpstr>
      <vt:lpstr>Clavicles</vt:lpstr>
      <vt:lpstr>Scapula</vt:lpstr>
      <vt:lpstr>Upper Limbs</vt:lpstr>
      <vt:lpstr>Humerus</vt:lpstr>
      <vt:lpstr>Radius</vt:lpstr>
      <vt:lpstr>Ulna</vt:lpstr>
      <vt:lpstr>Carpals (8)</vt:lpstr>
      <vt:lpstr>Metacarpals (5)</vt:lpstr>
      <vt:lpstr>Phalanges (14)</vt:lpstr>
      <vt:lpstr>Pelvic Pelvic-Lower Limbs p. 158-161</vt:lpstr>
      <vt:lpstr>Coxal Bone</vt:lpstr>
      <vt:lpstr>Ilium</vt:lpstr>
      <vt:lpstr>Ischium</vt:lpstr>
      <vt:lpstr>Pubis</vt:lpstr>
      <vt:lpstr>Lower Limb</vt:lpstr>
      <vt:lpstr>Femur</vt:lpstr>
      <vt:lpstr>Tibia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Computer</dc:creator>
  <cp:lastModifiedBy>Cindy McAndrew</cp:lastModifiedBy>
  <cp:revision>22</cp:revision>
  <dcterms:created xsi:type="dcterms:W3CDTF">2010-10-07T00:45:42Z</dcterms:created>
  <dcterms:modified xsi:type="dcterms:W3CDTF">2013-10-29T14:48:40Z</dcterms:modified>
</cp:coreProperties>
</file>